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17"/>
  </p:notesMasterIdLst>
  <p:handoutMasterIdLst>
    <p:handoutMasterId r:id="rId18"/>
  </p:handoutMasterIdLst>
  <p:sldIdLst>
    <p:sldId id="407" r:id="rId2"/>
    <p:sldId id="641" r:id="rId3"/>
    <p:sldId id="619" r:id="rId4"/>
    <p:sldId id="662" r:id="rId5"/>
    <p:sldId id="659" r:id="rId6"/>
    <p:sldId id="664" r:id="rId7"/>
    <p:sldId id="665" r:id="rId8"/>
    <p:sldId id="643" r:id="rId9"/>
    <p:sldId id="644" r:id="rId10"/>
    <p:sldId id="657" r:id="rId11"/>
    <p:sldId id="649" r:id="rId12"/>
    <p:sldId id="666" r:id="rId13"/>
    <p:sldId id="658" r:id="rId14"/>
    <p:sldId id="651" r:id="rId15"/>
    <p:sldId id="660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3839">
          <p15:clr>
            <a:srgbClr val="A4A3A4"/>
          </p15:clr>
        </p15:guide>
        <p15:guide id="5" pos="384">
          <p15:clr>
            <a:srgbClr val="A4A3A4"/>
          </p15:clr>
        </p15:guide>
        <p15:guide id="6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84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50" autoAdjust="0"/>
    <p:restoredTop sz="88510" autoAdjust="0"/>
  </p:normalViewPr>
  <p:slideViewPr>
    <p:cSldViewPr>
      <p:cViewPr>
        <p:scale>
          <a:sx n="120" d="100"/>
          <a:sy n="120" d="100"/>
        </p:scale>
        <p:origin x="1600" y="536"/>
      </p:cViewPr>
      <p:guideLst>
        <p:guide orient="horz" pos="2160"/>
        <p:guide orient="horz" pos="864"/>
        <p:guide orient="horz" pos="3792"/>
        <p:guide pos="3839"/>
        <p:guide pos="384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948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tags" Target="tags/tag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5/8/17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5/8/17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542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252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16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820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206139" y="6074835"/>
            <a:ext cx="1373088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0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5791200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1" y="6081068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date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06139" y="6074835"/>
            <a:ext cx="1373088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38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8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065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1504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29" y="1676400"/>
            <a:ext cx="7313295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0" y="3276600"/>
            <a:ext cx="7313295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19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9201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4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062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3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3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492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5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5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1196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055811" y="5213798"/>
            <a:ext cx="3733881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4" y="5213798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3962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89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6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0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36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192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562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0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1"/>
            <a:ext cx="7922736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5326" y="1371601"/>
            <a:ext cx="2844059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41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12188825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10969943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9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48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183893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680542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43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113729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23170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8227457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36898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65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 bwMode="ltGray">
          <a:xfrm>
            <a:off x="3790" y="-1"/>
            <a:ext cx="12208523" cy="6858001"/>
            <a:chOff x="3786" y="-1"/>
            <a:chExt cx="9156393" cy="51435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3786" y="0"/>
              <a:ext cx="6983947" cy="5143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4534899" y="-1"/>
              <a:ext cx="4625280" cy="38727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2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4067" y="2702448"/>
            <a:ext cx="5346479" cy="41555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4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70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3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3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2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5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5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6317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505"/>
            <a:ext cx="12188952" cy="628949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726751" y="4740499"/>
            <a:ext cx="4062942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4" y="4740499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228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9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2390" y="342901"/>
            <a:ext cx="1096994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42901"/>
            <a:ext cx="9547913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1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vmlDrawing" Target="../drawings/vmlDrawing1.vml"/><Relationship Id="rId29" Type="http://schemas.openxmlformats.org/officeDocument/2006/relationships/tags" Target="../tags/tag2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Relationship Id="rId32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473907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13" y="5408773"/>
            <a:ext cx="1979612" cy="145409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10969943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71516" y="6883401"/>
            <a:ext cx="1117309" cy="133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162" y="6464301"/>
            <a:ext cx="5180251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7326" y="6464301"/>
            <a:ext cx="450733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8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8" r:id="rId4"/>
    <p:sldLayoutId id="214748368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690" r:id="rId11"/>
    <p:sldLayoutId id="2147483691" r:id="rId12"/>
    <p:sldLayoutId id="2147483692" r:id="rId13"/>
    <p:sldLayoutId id="2147483699" r:id="rId14"/>
    <p:sldLayoutId id="2147483693" r:id="rId15"/>
    <p:sldLayoutId id="2147483694" r:id="rId16"/>
    <p:sldLayoutId id="2147483695" r:id="rId17"/>
    <p:sldLayoutId id="2147483705" r:id="rId18"/>
    <p:sldLayoutId id="2147483706" r:id="rId19"/>
    <p:sldLayoutId id="2147483709" r:id="rId20"/>
    <p:sldLayoutId id="2147483708" r:id="rId21"/>
    <p:sldLayoutId id="2147483710" r:id="rId22"/>
    <p:sldLayoutId id="2147483711" r:id="rId23"/>
    <p:sldLayoutId id="2147483712" r:id="rId24"/>
    <p:sldLayoutId id="2147483696" r:id="rId25"/>
    <p:sldLayoutId id="2147483697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3832" y="1304764"/>
            <a:ext cx="9141619" cy="1620180"/>
          </a:xfrm>
        </p:spPr>
        <p:txBody>
          <a:bodyPr/>
          <a:lstStyle/>
          <a:p>
            <a:r>
              <a:rPr lang="en-US" dirty="0" smtClean="0"/>
              <a:t>Xenon Services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800" b="0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608012" y="5181600"/>
            <a:ext cx="3656648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608012" y="5471468"/>
            <a:ext cx="3656648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Jan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6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Agenda 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Overview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Service Options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Service Host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Factory Services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Programming Model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Exercise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67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Overview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Xenon is a framework for building REST based micro-services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What is a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Service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?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An instance that exposes a REST API endpoint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Reachable through a user defined URI, also known as a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Self-Link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REST API is implemented through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HTTP handlers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: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POST 	 </a:t>
            </a:r>
            <a:r>
              <a:rPr lang="mr-IN" sz="2000" dirty="0" smtClean="0">
                <a:solidFill>
                  <a:schemeClr val="tx1">
                    <a:lumMod val="75000"/>
                  </a:schemeClr>
                </a:solidFill>
              </a:rPr>
              <a:t>–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handlePost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GET 	 </a:t>
            </a:r>
            <a:r>
              <a:rPr lang="mr-IN" sz="2000" dirty="0" smtClean="0">
                <a:solidFill>
                  <a:schemeClr val="tx1">
                    <a:lumMod val="75000"/>
                  </a:schemeClr>
                </a:solidFill>
              </a:rPr>
              <a:t>–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handleGet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PUT 	 </a:t>
            </a:r>
            <a:r>
              <a:rPr lang="mr-IN" sz="2000" dirty="0" smtClean="0">
                <a:solidFill>
                  <a:schemeClr val="tx1">
                    <a:lumMod val="75000"/>
                  </a:schemeClr>
                </a:solidFill>
              </a:rPr>
              <a:t>–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handlePut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PATCH 	 </a:t>
            </a:r>
            <a:r>
              <a:rPr lang="mr-IN" sz="2000" dirty="0" smtClean="0">
                <a:solidFill>
                  <a:schemeClr val="tx1">
                    <a:lumMod val="75000"/>
                  </a:schemeClr>
                </a:solidFill>
              </a:rPr>
              <a:t>–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handlePatch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DELETE </a:t>
            </a:r>
            <a:r>
              <a:rPr lang="mr-IN" sz="2000" dirty="0" smtClean="0">
                <a:solidFill>
                  <a:schemeClr val="tx1">
                    <a:lumMod val="75000"/>
                  </a:schemeClr>
                </a:solidFill>
              </a:rPr>
              <a:t>–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handleDelete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3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5800" y="1736812"/>
            <a:ext cx="87489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80"/>
                </a:solidFill>
              </a:rPr>
              <a:t>public class </a:t>
            </a:r>
            <a:r>
              <a:rPr lang="en-US" dirty="0" err="1" smtClean="0"/>
              <a:t>HelloWorldService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80"/>
                </a:solidFill>
              </a:rPr>
              <a:t>extends </a:t>
            </a:r>
            <a:r>
              <a:rPr lang="en-US" dirty="0"/>
              <a:t>StatelessService {</a:t>
            </a:r>
            <a:br>
              <a:rPr lang="en-US" dirty="0"/>
            </a:br>
            <a:r>
              <a:rPr lang="en-US" dirty="0"/>
              <a:t>    </a:t>
            </a:r>
            <a:r>
              <a:rPr lang="en-US" b="1" dirty="0">
                <a:solidFill>
                  <a:srgbClr val="000080"/>
                </a:solidFill>
              </a:rPr>
              <a:t>public static final </a:t>
            </a:r>
            <a:r>
              <a:rPr lang="en-US" dirty="0"/>
              <a:t>String </a:t>
            </a:r>
            <a:r>
              <a:rPr lang="en-US" b="1" i="1" dirty="0">
                <a:solidFill>
                  <a:srgbClr val="660E7A"/>
                </a:solidFill>
              </a:rPr>
              <a:t>SELF_LINK </a:t>
            </a:r>
            <a:r>
              <a:rPr lang="en-US" dirty="0"/>
              <a:t>= </a:t>
            </a:r>
            <a:r>
              <a:rPr lang="en-US" b="1" dirty="0" smtClean="0">
                <a:solidFill>
                  <a:srgbClr val="008000"/>
                </a:solidFill>
              </a:rPr>
              <a:t>”/workshop/hello-world"</a:t>
            </a:r>
            <a:r>
              <a:rPr lang="en-US" dirty="0" smtClean="0"/>
              <a:t>;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i="1" dirty="0" smtClean="0">
                <a:solidFill>
                  <a:srgbClr val="808080"/>
                </a:solidFill>
              </a:rPr>
              <a:t>    </a:t>
            </a:r>
            <a:r>
              <a:rPr lang="en-US" dirty="0">
                <a:solidFill>
                  <a:srgbClr val="808000"/>
                </a:solidFill>
              </a:rPr>
              <a:t>@Override</a:t>
            </a:r>
            <a:br>
              <a:rPr lang="en-US" dirty="0">
                <a:solidFill>
                  <a:srgbClr val="808000"/>
                </a:solidFill>
              </a:rPr>
            </a:br>
            <a:r>
              <a:rPr lang="en-US" dirty="0">
                <a:solidFill>
                  <a:srgbClr val="808000"/>
                </a:solidFill>
              </a:rPr>
              <a:t>    </a:t>
            </a:r>
            <a:r>
              <a:rPr lang="en-US" b="1" dirty="0">
                <a:solidFill>
                  <a:srgbClr val="000080"/>
                </a:solidFill>
              </a:rPr>
              <a:t>public void </a:t>
            </a:r>
            <a:r>
              <a:rPr lang="en-US" dirty="0" err="1"/>
              <a:t>handleGet</a:t>
            </a:r>
            <a:r>
              <a:rPr lang="en-US" dirty="0"/>
              <a:t>(Operation get) {</a:t>
            </a:r>
            <a:br>
              <a:rPr lang="en-US" dirty="0"/>
            </a:br>
            <a:r>
              <a:rPr lang="en-US" dirty="0"/>
              <a:t>        </a:t>
            </a:r>
            <a:r>
              <a:rPr lang="en-US" dirty="0" err="1"/>
              <a:t>get.setBody</a:t>
            </a:r>
            <a:r>
              <a:rPr lang="en-US" dirty="0" smtClean="0"/>
              <a:t>(</a:t>
            </a:r>
            <a:r>
              <a:rPr lang="en-US" b="1" dirty="0" smtClean="0">
                <a:solidFill>
                  <a:srgbClr val="008000"/>
                </a:solidFill>
              </a:rPr>
              <a:t>”Hello world"</a:t>
            </a:r>
            <a:r>
              <a:rPr lang="en-US" dirty="0" smtClean="0"/>
              <a:t>);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</a:t>
            </a:r>
            <a:r>
              <a:rPr lang="en-US" dirty="0" err="1"/>
              <a:t>get.complete</a:t>
            </a:r>
            <a:r>
              <a:rPr lang="en-US" dirty="0"/>
              <a:t>();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smtClean="0"/>
              <a:t>}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}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Services </a:t>
            </a:r>
            <a:r>
              <a:rPr lang="mr-IN" sz="2800" b="1" kern="0" dirty="0" smtClean="0">
                <a:solidFill>
                  <a:schemeClr val="accent6"/>
                </a:solidFill>
              </a:rPr>
              <a:t>–</a:t>
            </a:r>
            <a:r>
              <a:rPr lang="en-US" sz="2800" b="1" kern="0" dirty="0" smtClean="0">
                <a:solidFill>
                  <a:schemeClr val="accent6"/>
                </a:solidFill>
              </a:rPr>
              <a:t> Example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510497" y="2384884"/>
            <a:ext cx="3888171" cy="972108"/>
          </a:xfrm>
          <a:prstGeom prst="straightConnector1">
            <a:avLst/>
          </a:prstGeom>
          <a:ln w="19050">
            <a:solidFill>
              <a:schemeClr val="bg2"/>
            </a:solidFill>
            <a:miter lim="800000"/>
            <a:headEnd type="triangl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598468" y="3429000"/>
            <a:ext cx="4860540" cy="72008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http</a:t>
            </a:r>
            <a:r>
              <a:rPr lang="en-US" sz="160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://localhost:8000/workshop/hello-world</a:t>
            </a:r>
            <a:endParaRPr lang="en-US" sz="1600" dirty="0" smtClean="0">
              <a:solidFill>
                <a:schemeClr val="tx2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161076" y="3781498"/>
            <a:ext cx="2249260" cy="1163662"/>
          </a:xfrm>
          <a:prstGeom prst="straightConnector1">
            <a:avLst/>
          </a:prstGeom>
          <a:ln w="19050">
            <a:solidFill>
              <a:schemeClr val="bg2"/>
            </a:solidFill>
            <a:miter lim="800000"/>
            <a:headEnd type="triangl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98448" y="5049180"/>
            <a:ext cx="2312762" cy="62303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Implements GET Action</a:t>
            </a:r>
            <a:endParaRPr lang="en-US" sz="1600" dirty="0" smtClean="0">
              <a:solidFill>
                <a:schemeClr val="tx2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61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Overview (Service Types)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Stateless Services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Have no State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Examples: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Routing Service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Gateway Service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Front end API Service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>
                <a:solidFill>
                  <a:schemeClr val="tx1">
                    <a:lumMod val="75000"/>
                  </a:schemeClr>
                </a:solidFill>
              </a:rPr>
              <a:t>Stateful Services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Service Document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Versioned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Persisted (Optional)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Examples: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Courier New" charset="0"/>
              <a:buChar char="o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Resources/ Entities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Courier New" charset="0"/>
              <a:buChar char="o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Tasks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Alternate Process 2"/>
          <p:cNvSpPr/>
          <p:nvPr/>
        </p:nvSpPr>
        <p:spPr>
          <a:xfrm>
            <a:off x="6778488" y="4185084"/>
            <a:ext cx="1656184" cy="1666267"/>
          </a:xfrm>
          <a:prstGeom prst="flowChartAlternateProcess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5" name="Vertical Scroll 4"/>
          <p:cNvSpPr/>
          <p:nvPr/>
        </p:nvSpPr>
        <p:spPr>
          <a:xfrm>
            <a:off x="7138528" y="5095267"/>
            <a:ext cx="936104" cy="540060"/>
          </a:xfrm>
          <a:prstGeom prst="verticalScroll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Service Document</a:t>
            </a:r>
          </a:p>
        </p:txBody>
      </p:sp>
      <p:cxnSp>
        <p:nvCxnSpPr>
          <p:cNvPr id="7" name="Straight Connector 6"/>
          <p:cNvCxnSpPr>
            <a:stCxn id="3" idx="0"/>
            <a:endCxn id="12" idx="4"/>
          </p:cNvCxnSpPr>
          <p:nvPr/>
        </p:nvCxnSpPr>
        <p:spPr>
          <a:xfrm flipV="1">
            <a:off x="7606580" y="3943139"/>
            <a:ext cx="0" cy="24194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534572" y="3799123"/>
            <a:ext cx="144016" cy="14401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868498" y="4319645"/>
            <a:ext cx="2700300" cy="2832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i="1" dirty="0" smtClean="0"/>
              <a:t>Self-link: /core/users/</a:t>
            </a:r>
            <a:r>
              <a:rPr lang="en-US" sz="1000" i="1" dirty="0" err="1" smtClean="0"/>
              <a:t>userA</a:t>
            </a:r>
            <a:endParaRPr lang="en-US" sz="1000" i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868498" y="4631966"/>
            <a:ext cx="2700300" cy="2832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i="1" dirty="0" smtClean="0"/>
              <a:t>Supported Actions: </a:t>
            </a:r>
          </a:p>
          <a:p>
            <a:pPr>
              <a:lnSpc>
                <a:spcPct val="90000"/>
              </a:lnSpc>
            </a:pPr>
            <a:r>
              <a:rPr lang="en-US" sz="1000" i="1" dirty="0"/>
              <a:t> </a:t>
            </a:r>
            <a:r>
              <a:rPr lang="en-US" sz="1000" i="1" dirty="0" smtClean="0"/>
              <a:t>    GET, PUT and DELETE</a:t>
            </a:r>
          </a:p>
        </p:txBody>
      </p:sp>
      <p:sp>
        <p:nvSpPr>
          <p:cNvPr id="19" name="Alternate Process 18"/>
          <p:cNvSpPr/>
          <p:nvPr/>
        </p:nvSpPr>
        <p:spPr>
          <a:xfrm>
            <a:off x="6778488" y="1330685"/>
            <a:ext cx="1656184" cy="1666267"/>
          </a:xfrm>
          <a:prstGeom prst="flowChartAlternateProcess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2" name="Oval 21"/>
          <p:cNvSpPr/>
          <p:nvPr/>
        </p:nvSpPr>
        <p:spPr>
          <a:xfrm>
            <a:off x="7534572" y="944724"/>
            <a:ext cx="144016" cy="14401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6868498" y="1579654"/>
            <a:ext cx="2700300" cy="16538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i="1" dirty="0" smtClean="0"/>
              <a:t>Self-link: /</a:t>
            </a:r>
            <a:r>
              <a:rPr lang="en-US" sz="1000" i="1" dirty="0" err="1" smtClean="0"/>
              <a:t>mgmt</a:t>
            </a:r>
            <a:r>
              <a:rPr lang="en-US" sz="1000" i="1" dirty="0" smtClean="0"/>
              <a:t>/proxy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71526" y="1945553"/>
            <a:ext cx="2700300" cy="2832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i="1" dirty="0" smtClean="0"/>
              <a:t>Supported Actions: </a:t>
            </a:r>
          </a:p>
          <a:p>
            <a:pPr>
              <a:lnSpc>
                <a:spcPct val="90000"/>
              </a:lnSpc>
            </a:pPr>
            <a:r>
              <a:rPr lang="en-US" sz="1000" i="1" dirty="0"/>
              <a:t> </a:t>
            </a:r>
            <a:r>
              <a:rPr lang="en-US" sz="1000" i="1" dirty="0" smtClean="0"/>
              <a:t>    POST, GET, PATCH, </a:t>
            </a:r>
          </a:p>
          <a:p>
            <a:pPr>
              <a:lnSpc>
                <a:spcPct val="90000"/>
              </a:lnSpc>
            </a:pPr>
            <a:r>
              <a:rPr lang="en-US" sz="1000" i="1" dirty="0"/>
              <a:t> </a:t>
            </a:r>
            <a:r>
              <a:rPr lang="en-US" sz="1000" i="1" dirty="0" smtClean="0"/>
              <a:t>    PUT and DELETE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7606580" y="1098027"/>
            <a:ext cx="0" cy="24194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n 26"/>
          <p:cNvSpPr/>
          <p:nvPr/>
        </p:nvSpPr>
        <p:spPr>
          <a:xfrm>
            <a:off x="9370776" y="5167275"/>
            <a:ext cx="792088" cy="396044"/>
          </a:xfrm>
          <a:prstGeom prst="can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Lucene</a:t>
            </a:r>
          </a:p>
        </p:txBody>
      </p:sp>
      <p:cxnSp>
        <p:nvCxnSpPr>
          <p:cNvPr id="29" name="Straight Arrow Connector 28"/>
          <p:cNvCxnSpPr>
            <a:stCxn id="5" idx="3"/>
            <a:endCxn id="27" idx="2"/>
          </p:cNvCxnSpPr>
          <p:nvPr/>
        </p:nvCxnSpPr>
        <p:spPr>
          <a:xfrm>
            <a:off x="8007125" y="5365297"/>
            <a:ext cx="1363651" cy="0"/>
          </a:xfrm>
          <a:prstGeom prst="straightConnector1">
            <a:avLst/>
          </a:prstGeom>
          <a:ln w="12700">
            <a:solidFill>
              <a:schemeClr val="tx2"/>
            </a:solidFill>
            <a:prstDash val="dash"/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501091" y="5180754"/>
            <a:ext cx="688966" cy="2087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i="1" smtClean="0"/>
              <a:t>(Optionally)</a:t>
            </a:r>
            <a:endParaRPr lang="en-US" sz="1000" i="1" dirty="0" smtClean="0"/>
          </a:p>
        </p:txBody>
      </p:sp>
    </p:spTree>
    <p:extLst>
      <p:ext uri="{BB962C8B-B14F-4D97-AF65-F5344CB8AC3E}">
        <p14:creationId xmlns:p14="http://schemas.microsoft.com/office/powerpoint/2010/main" val="12706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Stateful Service </a:t>
            </a:r>
            <a:r>
              <a:rPr lang="mr-IN" sz="2800" b="1" kern="0" dirty="0" smtClean="0">
                <a:solidFill>
                  <a:schemeClr val="accent6"/>
                </a:solidFill>
              </a:rPr>
              <a:t>–</a:t>
            </a:r>
            <a:r>
              <a:rPr lang="en-US" sz="2800" b="1" kern="0" dirty="0" smtClean="0">
                <a:solidFill>
                  <a:schemeClr val="accent6"/>
                </a:solidFill>
              </a:rPr>
              <a:t> Example 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en-US" sz="2000" b="1" dirty="0" smtClean="0">
              <a:solidFill>
                <a:srgbClr val="000080"/>
              </a:solidFill>
            </a:endParaRPr>
          </a:p>
          <a:p>
            <a:r>
              <a:rPr lang="en-US" sz="2000" b="1" dirty="0" smtClean="0">
                <a:solidFill>
                  <a:srgbClr val="000080"/>
                </a:solidFill>
              </a:rPr>
              <a:t>public </a:t>
            </a:r>
            <a:r>
              <a:rPr lang="en-US" sz="2000" b="1" dirty="0">
                <a:solidFill>
                  <a:srgbClr val="000080"/>
                </a:solidFill>
              </a:rPr>
              <a:t>class </a:t>
            </a:r>
            <a:r>
              <a:rPr lang="en-US" sz="2000" dirty="0" err="1"/>
              <a:t>EmployeeService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000080"/>
                </a:solidFill>
              </a:rPr>
              <a:t>extends </a:t>
            </a:r>
            <a:r>
              <a:rPr lang="en-US" sz="2000" dirty="0"/>
              <a:t>StatefulService {</a:t>
            </a:r>
            <a:br>
              <a:rPr lang="en-US" sz="2000" dirty="0"/>
            </a:br>
            <a:r>
              <a:rPr lang="en-US" sz="2000" dirty="0"/>
              <a:t>    </a:t>
            </a:r>
            <a:r>
              <a:rPr lang="en-US" sz="2000" b="1" dirty="0">
                <a:solidFill>
                  <a:srgbClr val="000080"/>
                </a:solidFill>
              </a:rPr>
              <a:t>public static final </a:t>
            </a:r>
            <a:r>
              <a:rPr lang="en-US" sz="2000" dirty="0"/>
              <a:t>String </a:t>
            </a:r>
            <a:r>
              <a:rPr lang="en-US" sz="2000" b="1" i="1" dirty="0">
                <a:solidFill>
                  <a:srgbClr val="660E7A"/>
                </a:solidFill>
              </a:rPr>
              <a:t>FACTORY_LINK </a:t>
            </a:r>
            <a:r>
              <a:rPr lang="en-US" sz="2000" dirty="0"/>
              <a:t>= </a:t>
            </a:r>
            <a:r>
              <a:rPr lang="en-US" sz="2000" b="1" dirty="0" smtClean="0">
                <a:solidFill>
                  <a:srgbClr val="008000"/>
                </a:solidFill>
              </a:rPr>
              <a:t>”/workshop/employees</a:t>
            </a:r>
            <a:r>
              <a:rPr lang="en-US" sz="2000" b="1" dirty="0">
                <a:solidFill>
                  <a:srgbClr val="008000"/>
                </a:solidFill>
              </a:rPr>
              <a:t>"</a:t>
            </a:r>
            <a:r>
              <a:rPr lang="en-US" sz="2000" dirty="0"/>
              <a:t>;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    </a:t>
            </a:r>
            <a:r>
              <a:rPr lang="en-US" sz="2000" b="1" dirty="0">
                <a:solidFill>
                  <a:srgbClr val="000080"/>
                </a:solidFill>
              </a:rPr>
              <a:t>public static class </a:t>
            </a:r>
            <a:r>
              <a:rPr lang="en-US" sz="2000" dirty="0"/>
              <a:t>State </a:t>
            </a:r>
            <a:r>
              <a:rPr lang="en-US" sz="2000" b="1" dirty="0">
                <a:solidFill>
                  <a:srgbClr val="000080"/>
                </a:solidFill>
              </a:rPr>
              <a:t>extends </a:t>
            </a:r>
            <a:r>
              <a:rPr lang="en-US" sz="2000" dirty="0" err="1"/>
              <a:t>ServiceDocument</a:t>
            </a:r>
            <a:r>
              <a:rPr lang="en-US" sz="2000" dirty="0"/>
              <a:t> {</a:t>
            </a:r>
            <a:br>
              <a:rPr lang="en-US" sz="2000" dirty="0"/>
            </a:br>
            <a:r>
              <a:rPr lang="en-US" sz="2000" dirty="0"/>
              <a:t>        </a:t>
            </a:r>
            <a:r>
              <a:rPr lang="en-US" sz="2000" b="1" dirty="0">
                <a:solidFill>
                  <a:srgbClr val="000080"/>
                </a:solidFill>
              </a:rPr>
              <a:t>public </a:t>
            </a:r>
            <a:r>
              <a:rPr lang="en-US" sz="2000" dirty="0"/>
              <a:t>String </a:t>
            </a:r>
            <a:r>
              <a:rPr lang="en-US" sz="2000" b="1" dirty="0">
                <a:solidFill>
                  <a:srgbClr val="660E7A"/>
                </a:solidFill>
              </a:rPr>
              <a:t>name</a:t>
            </a:r>
            <a:r>
              <a:rPr lang="en-US" sz="2000" dirty="0"/>
              <a:t>;</a:t>
            </a:r>
            <a:br>
              <a:rPr lang="en-US" sz="2000" dirty="0"/>
            </a:br>
            <a:r>
              <a:rPr lang="en-US" sz="2000" dirty="0"/>
              <a:t>        </a:t>
            </a:r>
            <a:r>
              <a:rPr lang="en-US" sz="2000" b="1" dirty="0">
                <a:solidFill>
                  <a:srgbClr val="000080"/>
                </a:solidFill>
              </a:rPr>
              <a:t>public </a:t>
            </a:r>
            <a:r>
              <a:rPr lang="en-US" sz="2000" dirty="0"/>
              <a:t>String </a:t>
            </a:r>
            <a:r>
              <a:rPr lang="en-US" sz="2000" b="1" dirty="0" err="1">
                <a:solidFill>
                  <a:srgbClr val="660E7A"/>
                </a:solidFill>
              </a:rPr>
              <a:t>managerName</a:t>
            </a:r>
            <a:r>
              <a:rPr lang="en-US" sz="2000" dirty="0"/>
              <a:t>;</a:t>
            </a:r>
            <a:br>
              <a:rPr lang="en-US" sz="2000" dirty="0"/>
            </a:br>
            <a:r>
              <a:rPr lang="en-US" sz="2000" dirty="0"/>
              <a:t>    }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    </a:t>
            </a:r>
            <a:r>
              <a:rPr lang="en-US" sz="2000" b="1" dirty="0">
                <a:solidFill>
                  <a:srgbClr val="000080"/>
                </a:solidFill>
              </a:rPr>
              <a:t>public </a:t>
            </a:r>
            <a:r>
              <a:rPr lang="en-US" sz="2000" dirty="0" err="1"/>
              <a:t>EmployeeService</a:t>
            </a:r>
            <a:r>
              <a:rPr lang="en-US" sz="2000" dirty="0"/>
              <a:t>() {</a:t>
            </a:r>
            <a:br>
              <a:rPr lang="en-US" sz="2000" dirty="0"/>
            </a:br>
            <a:r>
              <a:rPr lang="en-US" sz="2000" dirty="0"/>
              <a:t>        </a:t>
            </a:r>
            <a:r>
              <a:rPr lang="en-US" sz="2000" b="1" dirty="0">
                <a:solidFill>
                  <a:srgbClr val="000080"/>
                </a:solidFill>
              </a:rPr>
              <a:t>super</a:t>
            </a:r>
            <a:r>
              <a:rPr lang="en-US" sz="2000" dirty="0"/>
              <a:t>(</a:t>
            </a:r>
            <a:r>
              <a:rPr lang="en-US" sz="2000" dirty="0" err="1"/>
              <a:t>State.</a:t>
            </a:r>
            <a:r>
              <a:rPr lang="en-US" sz="2000" b="1" dirty="0" err="1">
                <a:solidFill>
                  <a:srgbClr val="000080"/>
                </a:solidFill>
              </a:rPr>
              <a:t>class</a:t>
            </a:r>
            <a:r>
              <a:rPr lang="en-US" sz="2000" dirty="0"/>
              <a:t>);</a:t>
            </a:r>
            <a:br>
              <a:rPr lang="en-US" sz="2000" dirty="0"/>
            </a:br>
            <a:r>
              <a:rPr lang="en-US" sz="2000" dirty="0"/>
              <a:t>    </a:t>
            </a:r>
            <a:r>
              <a:rPr lang="en-US" sz="2000" dirty="0" smtClean="0"/>
              <a:t>}</a:t>
            </a:r>
          </a:p>
          <a:p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}</a:t>
            </a:r>
            <a:br>
              <a:rPr lang="en-US" sz="2000" dirty="0"/>
            </a:br>
            <a:endParaRPr lang="en-US" sz="2000" dirty="0"/>
          </a:p>
          <a:p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646140" y="4441922"/>
            <a:ext cx="2562572" cy="319226"/>
          </a:xfrm>
          <a:prstGeom prst="straightConnector1">
            <a:avLst/>
          </a:prstGeom>
          <a:ln w="19050">
            <a:solidFill>
              <a:schemeClr val="bg2"/>
            </a:solidFill>
            <a:miter lim="800000"/>
            <a:headEnd type="triangl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282544" y="3068960"/>
            <a:ext cx="2880320" cy="64807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Associated </a:t>
            </a:r>
            <a:r>
              <a:rPr lang="en-US" sz="1600" dirty="0" err="1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ServiceDocument</a:t>
            </a:r>
            <a: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type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2444" y="4441922"/>
            <a:ext cx="4248472" cy="110256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Allows Xenon runtime to determine the </a:t>
            </a:r>
            <a:b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sz="1600" dirty="0" err="1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ServiceDocument</a:t>
            </a:r>
            <a: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 associated with </a:t>
            </a:r>
            <a:b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sz="1600" dirty="0" smtClean="0">
                <a:solidFill>
                  <a:schemeClr val="tx2"/>
                </a:solidFill>
                <a:latin typeface="Consolas" charset="0"/>
                <a:ea typeface="Consolas" charset="0"/>
                <a:cs typeface="Consolas" charset="0"/>
              </a:rPr>
              <a:t>this StatefulService.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366220" y="2852936"/>
            <a:ext cx="2844316" cy="432048"/>
          </a:xfrm>
          <a:prstGeom prst="straightConnector1">
            <a:avLst/>
          </a:prstGeom>
          <a:ln w="19050">
            <a:solidFill>
              <a:schemeClr val="bg2"/>
            </a:solidFill>
            <a:miter lim="800000"/>
            <a:headEnd type="triangl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9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Terminology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Compile-time vs. Runtime: 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Each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“</a:t>
            </a:r>
            <a:r>
              <a:rPr lang="en-US" sz="2000" b="1" i="1" dirty="0" smtClean="0">
                <a:solidFill>
                  <a:schemeClr val="tx1">
                    <a:lumMod val="75000"/>
                  </a:schemeClr>
                </a:solidFill>
              </a:rPr>
              <a:t>instance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” of a Stateful/ Stateless service type is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also called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 Xenon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“</a:t>
            </a:r>
            <a:r>
              <a:rPr lang="en-US" sz="2000" b="1" i="1" dirty="0" smtClean="0">
                <a:solidFill>
                  <a:schemeClr val="tx1">
                    <a:lumMod val="75000"/>
                  </a:schemeClr>
                </a:solidFill>
              </a:rPr>
              <a:t>Service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”.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Below self-links represent two different Xenon </a:t>
            </a:r>
            <a:r>
              <a:rPr lang="en-US" sz="2000" i="1" dirty="0" smtClean="0">
                <a:solidFill>
                  <a:schemeClr val="tx1">
                    <a:lumMod val="75000"/>
                  </a:schemeClr>
                </a:solidFill>
              </a:rPr>
              <a:t>Services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of the same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EmployeeService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type: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/workshop/employees/john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/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workshop/employees/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david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Even /workshop/employees is the self-link for a separate Xenon Service. (Factory Service)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Arial" charset="0"/>
              <a:buChar char="•"/>
            </a:pPr>
            <a:endParaRPr lang="en-US" sz="2000" b="1" dirty="0" smtClean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4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Used by Service authors to declare requirements for the framework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Toggled in 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service’s Constructor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Examples: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PERSISTENCE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PERIODIC_MAINTENANCE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INSTRUMENTATION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URI_NAMESPACE_OWNER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REPLICATION</a:t>
            </a:r>
            <a:br>
              <a:rPr lang="en-US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mr-IN" dirty="0" smtClean="0">
                <a:solidFill>
                  <a:schemeClr val="tx1">
                    <a:lumMod val="75000"/>
                  </a:schemeClr>
                </a:solidFill>
              </a:rPr>
              <a:t>…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Service Options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Manages the life cycle of Services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Delivers requests (remote or local) to each service.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Service Host Arguments: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Bind Address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(default: localhost)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Port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(default: 8000)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Lucene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Sandbox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Location (default: Temp Directory)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mr-IN" sz="2000" dirty="0" smtClean="0">
                <a:solidFill>
                  <a:schemeClr val="tx1">
                    <a:lumMod val="75000"/>
                  </a:schemeClr>
                </a:solidFill>
              </a:rPr>
              <a:t>…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Multiple Service Hosts can be started in one process/ JVM.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Several Xenon features modeled as Xenon Services.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4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4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Service Host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8038628" y="2276872"/>
            <a:ext cx="3401918" cy="1734975"/>
            <a:chOff x="4510235" y="3062176"/>
            <a:chExt cx="3401918" cy="1734975"/>
          </a:xfrm>
        </p:grpSpPr>
        <p:sp>
          <p:nvSpPr>
            <p:cNvPr id="37" name="Alternate Process 36"/>
            <p:cNvSpPr/>
            <p:nvPr/>
          </p:nvSpPr>
          <p:spPr>
            <a:xfrm>
              <a:off x="4510235" y="3062176"/>
              <a:ext cx="3401917" cy="1734975"/>
            </a:xfrm>
            <a:prstGeom prst="flowChartAlternateProcess">
              <a:avLst/>
            </a:prstGeom>
            <a:noFill/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762264" y="4099768"/>
              <a:ext cx="2052228" cy="445356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Service Host</a:t>
              </a:r>
            </a:p>
          </p:txBody>
        </p:sp>
        <p:sp>
          <p:nvSpPr>
            <p:cNvPr id="39" name="Folded Corner 38"/>
            <p:cNvSpPr/>
            <p:nvPr/>
          </p:nvSpPr>
          <p:spPr>
            <a:xfrm>
              <a:off x="4851935" y="3412694"/>
              <a:ext cx="360040" cy="468052"/>
            </a:xfrm>
            <a:prstGeom prst="foldedCorner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  <p:sp>
          <p:nvSpPr>
            <p:cNvPr id="40" name="Folded Corner 39"/>
            <p:cNvSpPr/>
            <p:nvPr/>
          </p:nvSpPr>
          <p:spPr>
            <a:xfrm>
              <a:off x="5350103" y="3264892"/>
              <a:ext cx="360040" cy="468052"/>
            </a:xfrm>
            <a:prstGeom prst="foldedCorner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  <p:sp>
          <p:nvSpPr>
            <p:cNvPr id="41" name="Folded Corner 40"/>
            <p:cNvSpPr/>
            <p:nvPr/>
          </p:nvSpPr>
          <p:spPr>
            <a:xfrm>
              <a:off x="6346439" y="3264892"/>
              <a:ext cx="360040" cy="468052"/>
            </a:xfrm>
            <a:prstGeom prst="foldedCorner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  <p:sp>
          <p:nvSpPr>
            <p:cNvPr id="42" name="Folded Corner 41"/>
            <p:cNvSpPr/>
            <p:nvPr/>
          </p:nvSpPr>
          <p:spPr>
            <a:xfrm>
              <a:off x="5848271" y="3429000"/>
              <a:ext cx="360040" cy="468052"/>
            </a:xfrm>
            <a:prstGeom prst="foldedCorner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  <p:cxnSp>
          <p:nvCxnSpPr>
            <p:cNvPr id="43" name="Straight Arrow Connector 42"/>
            <p:cNvCxnSpPr>
              <a:endCxn id="41" idx="2"/>
            </p:cNvCxnSpPr>
            <p:nvPr/>
          </p:nvCxnSpPr>
          <p:spPr>
            <a:xfrm flipH="1" flipV="1">
              <a:off x="5031955" y="3880746"/>
              <a:ext cx="73207" cy="219022"/>
            </a:xfrm>
            <a:prstGeom prst="straightConnector1">
              <a:avLst/>
            </a:prstGeom>
            <a:ln w="3175">
              <a:solidFill>
                <a:schemeClr val="bg1">
                  <a:lumMod val="50000"/>
                </a:schemeClr>
              </a:solidFill>
              <a:miter lim="800000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endCxn id="44" idx="2"/>
            </p:cNvCxnSpPr>
            <p:nvPr/>
          </p:nvCxnSpPr>
          <p:spPr>
            <a:xfrm flipV="1">
              <a:off x="6254310" y="3732944"/>
              <a:ext cx="272149" cy="366824"/>
            </a:xfrm>
            <a:prstGeom prst="straightConnector1">
              <a:avLst/>
            </a:prstGeom>
            <a:ln w="3175">
              <a:solidFill>
                <a:schemeClr val="bg1">
                  <a:lumMod val="50000"/>
                </a:schemeClr>
              </a:solidFill>
              <a:miter lim="800000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endCxn id="43" idx="2"/>
            </p:cNvCxnSpPr>
            <p:nvPr/>
          </p:nvCxnSpPr>
          <p:spPr>
            <a:xfrm flipH="1" flipV="1">
              <a:off x="5530123" y="3732944"/>
              <a:ext cx="87891" cy="366824"/>
            </a:xfrm>
            <a:prstGeom prst="straightConnector1">
              <a:avLst/>
            </a:prstGeom>
            <a:ln w="3175">
              <a:solidFill>
                <a:schemeClr val="bg1">
                  <a:lumMod val="50000"/>
                </a:schemeClr>
              </a:solidFill>
              <a:miter lim="800000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endCxn id="45" idx="2"/>
            </p:cNvCxnSpPr>
            <p:nvPr/>
          </p:nvCxnSpPr>
          <p:spPr>
            <a:xfrm flipV="1">
              <a:off x="5936162" y="3897052"/>
              <a:ext cx="92129" cy="217720"/>
            </a:xfrm>
            <a:prstGeom prst="straightConnector1">
              <a:avLst/>
            </a:prstGeom>
            <a:ln w="3175">
              <a:solidFill>
                <a:schemeClr val="bg1">
                  <a:lumMod val="50000"/>
                </a:schemeClr>
              </a:solidFill>
              <a:miter lim="800000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ight Brace 46"/>
            <p:cNvSpPr/>
            <p:nvPr/>
          </p:nvSpPr>
          <p:spPr>
            <a:xfrm>
              <a:off x="6824486" y="3297503"/>
              <a:ext cx="134021" cy="632160"/>
            </a:xfrm>
            <a:prstGeom prst="rightBrace">
              <a:avLst/>
            </a:prstGeom>
            <a:ln w="19050">
              <a:solidFill>
                <a:schemeClr val="bg2">
                  <a:lumMod val="50000"/>
                </a:schemeClr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997753" y="3511054"/>
              <a:ext cx="914400" cy="303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i="1" dirty="0" smtClean="0">
                  <a:solidFill>
                    <a:schemeClr val="bg2">
                      <a:lumMod val="50000"/>
                    </a:schemeClr>
                  </a:solidFill>
                </a:rPr>
                <a:t>Services</a:t>
              </a:r>
            </a:p>
          </p:txBody>
        </p:sp>
        <p:cxnSp>
          <p:nvCxnSpPr>
            <p:cNvPr id="49" name="Straight Arrow Connector 48"/>
            <p:cNvCxnSpPr>
              <a:endCxn id="40" idx="3"/>
            </p:cNvCxnSpPr>
            <p:nvPr/>
          </p:nvCxnSpPr>
          <p:spPr>
            <a:xfrm flipH="1" flipV="1">
              <a:off x="6814492" y="4322446"/>
              <a:ext cx="972108" cy="6654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miter lim="800000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6970489" y="4344629"/>
              <a:ext cx="914400" cy="303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1200" i="1" smtClean="0">
                  <a:solidFill>
                    <a:schemeClr val="bg2">
                      <a:lumMod val="50000"/>
                    </a:schemeClr>
                  </a:solidFill>
                </a:rPr>
                <a:t>Incoming </a:t>
              </a:r>
              <a:br>
                <a:rPr lang="en-US" sz="1200" i="1" smtClean="0">
                  <a:solidFill>
                    <a:schemeClr val="bg2">
                      <a:lumMod val="50000"/>
                    </a:schemeClr>
                  </a:solidFill>
                </a:rPr>
              </a:br>
              <a:r>
                <a:rPr lang="en-US" sz="1200" i="1" smtClean="0">
                  <a:solidFill>
                    <a:schemeClr val="bg2">
                      <a:lumMod val="50000"/>
                    </a:schemeClr>
                  </a:solidFill>
                </a:rPr>
                <a:t>requests</a:t>
              </a:r>
              <a:endParaRPr lang="en-US" sz="1200" i="1" dirty="0" smtClean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1" name="Curved Right Arrow 50"/>
            <p:cNvSpPr/>
            <p:nvPr/>
          </p:nvSpPr>
          <p:spPr>
            <a:xfrm rot="16200000">
              <a:off x="5121091" y="3751822"/>
              <a:ext cx="380132" cy="342375"/>
            </a:xfrm>
            <a:prstGeom prst="curvedRightArrow">
              <a:avLst>
                <a:gd name="adj1" fmla="val 3875"/>
                <a:gd name="adj2" fmla="val 33211"/>
                <a:gd name="adj3" fmla="val 2202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95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Services are started and stopped on a Xenon host. 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To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Start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a Stateless Services: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Self-link is inferred through the SELF_LINK property of the Service instance.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To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Stop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a service: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4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Services can be stopped by sending HTTP DELETE request to the service self-link. </a:t>
            </a:r>
            <a:br>
              <a:rPr lang="en-US" sz="20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(Override-able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)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Service Lifecycle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1904" y="2276872"/>
            <a:ext cx="594066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MyStatelessService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service = </a:t>
            </a:r>
            <a:r>
              <a:rPr lang="en-US" sz="1600" dirty="0">
                <a:solidFill>
                  <a:srgbClr val="000080"/>
                </a:solidFill>
                <a:latin typeface="Courier New" charset="0"/>
                <a:ea typeface="Courier New" charset="0"/>
                <a:cs typeface="Courier New" charset="0"/>
              </a:rPr>
              <a:t>new 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MyStatelessService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();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serviceHost.startService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(service);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521904" y="4113076"/>
            <a:ext cx="5940660" cy="5040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serviceHost.stopService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(service);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52248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Factory Services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Creates Stateful Service instances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One Factory Service per Stateful Service Type.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Started at Host start-up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Abstract Stateless Service in xenon-common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Child Service’s self-link is driven by the Factory Service’s Self-link. E.g.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	Factory Service: 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mgmt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/employees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	Child Service: 	 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mgmt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/employees/</a:t>
            </a:r>
            <a:r>
              <a:rPr lang="tr-TR" sz="1600" dirty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78f3ff2c92cd275545cddb4771d0</a:t>
            </a:r>
            <a:endParaRPr lang="en-US" sz="1600" dirty="0" smtClean="0">
              <a:solidFill>
                <a:schemeClr val="accent1">
                  <a:lumMod val="75000"/>
                </a:schemeClr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9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Factory Services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Creates Stateful Service instances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One Factory Service per Stateful Service Type.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Started at Host start-up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Abstract Stateless Service in xenon-common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Child Service’s self-link is driven by the Factory Service’s Self-link. E.g.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	Factory Service: 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mgmt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/employees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	Child Service: 	 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mgmt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/employees/</a:t>
            </a:r>
            <a:r>
              <a:rPr lang="tr-TR" sz="1600" dirty="0">
                <a:solidFill>
                  <a:schemeClr val="accent1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78f3ff2c92cd275545cddb4771d0</a:t>
            </a:r>
            <a:endParaRPr lang="en-US" sz="1600" dirty="0" smtClean="0">
              <a:solidFill>
                <a:schemeClr val="accent1">
                  <a:lumMod val="75000"/>
                </a:schemeClr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2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Factory POST request Flow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88392" y="1384796"/>
            <a:ext cx="936104" cy="468052"/>
          </a:xfrm>
          <a:prstGeom prst="rect">
            <a:avLst/>
          </a:prstGeom>
          <a:noFill/>
          <a:ln>
            <a:solidFill>
              <a:schemeClr val="tx2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820024"/>
                </a:solidFill>
              </a:rPr>
              <a:t>Service Host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52194" y="1384796"/>
            <a:ext cx="936104" cy="468052"/>
          </a:xfrm>
          <a:prstGeom prst="rect">
            <a:avLst/>
          </a:prstGeom>
          <a:noFill/>
          <a:ln>
            <a:solidFill>
              <a:schemeClr val="tx2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820024"/>
                </a:solidFill>
              </a:rPr>
              <a:t>Factory Service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15358" y="1390556"/>
            <a:ext cx="936104" cy="468052"/>
          </a:xfrm>
          <a:prstGeom prst="rect">
            <a:avLst/>
          </a:prstGeom>
          <a:noFill/>
          <a:ln>
            <a:solidFill>
              <a:schemeClr val="tx2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820024"/>
                </a:solidFill>
              </a:rPr>
              <a:t>Stateful Service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78522" y="1384796"/>
            <a:ext cx="936104" cy="468052"/>
          </a:xfrm>
          <a:prstGeom prst="rect">
            <a:avLst/>
          </a:prstGeom>
          <a:noFill/>
          <a:ln>
            <a:solidFill>
              <a:schemeClr val="tx2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820024"/>
                </a:solidFill>
              </a:rPr>
              <a:t>Replication Service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347659" y="1384796"/>
            <a:ext cx="936104" cy="468052"/>
          </a:xfrm>
          <a:prstGeom prst="rect">
            <a:avLst/>
          </a:prstGeom>
          <a:noFill/>
          <a:ln>
            <a:solidFill>
              <a:schemeClr val="tx2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820024"/>
                </a:solidFill>
              </a:rPr>
              <a:t>Lucene Service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156444" y="1852848"/>
            <a:ext cx="0" cy="3952416"/>
          </a:xfrm>
          <a:prstGeom prst="line">
            <a:avLst/>
          </a:prstGeom>
          <a:ln w="19050">
            <a:solidFill>
              <a:schemeClr val="tx2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828512" y="1852848"/>
            <a:ext cx="0" cy="3952416"/>
          </a:xfrm>
          <a:prstGeom prst="line">
            <a:avLst/>
          </a:prstGeom>
          <a:ln w="19050">
            <a:solidFill>
              <a:schemeClr val="tx2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510967" y="1852848"/>
            <a:ext cx="0" cy="3952416"/>
          </a:xfrm>
          <a:prstGeom prst="line">
            <a:avLst/>
          </a:prstGeom>
          <a:ln w="19050">
            <a:solidFill>
              <a:schemeClr val="tx2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163339" y="1852848"/>
            <a:ext cx="0" cy="3952416"/>
          </a:xfrm>
          <a:prstGeom prst="line">
            <a:avLst/>
          </a:prstGeom>
          <a:ln w="19050">
            <a:solidFill>
              <a:schemeClr val="tx2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815711" y="1852848"/>
            <a:ext cx="0" cy="3952416"/>
          </a:xfrm>
          <a:prstGeom prst="line">
            <a:avLst/>
          </a:prstGeom>
          <a:ln w="19050">
            <a:solidFill>
              <a:schemeClr val="tx2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506064" y="2060848"/>
            <a:ext cx="1663802" cy="0"/>
          </a:xfrm>
          <a:prstGeom prst="straightConnector1">
            <a:avLst/>
          </a:prstGeom>
          <a:ln w="9525">
            <a:solidFill>
              <a:schemeClr val="tx2">
                <a:lumMod val="65000"/>
                <a:lumOff val="35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169866" y="2276872"/>
            <a:ext cx="1672068" cy="0"/>
          </a:xfrm>
          <a:prstGeom prst="straightConnector1">
            <a:avLst/>
          </a:prstGeom>
          <a:ln w="9525">
            <a:solidFill>
              <a:schemeClr val="tx2">
                <a:lumMod val="65000"/>
                <a:lumOff val="35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urved Left Arrow 69"/>
          <p:cNvSpPr/>
          <p:nvPr/>
        </p:nvSpPr>
        <p:spPr>
          <a:xfrm>
            <a:off x="4828512" y="2479547"/>
            <a:ext cx="276650" cy="252028"/>
          </a:xfrm>
          <a:prstGeom prst="curvedLeftArrow">
            <a:avLst>
              <a:gd name="adj1" fmla="val 0"/>
              <a:gd name="adj2" fmla="val 16683"/>
              <a:gd name="adj3" fmla="val 25000"/>
            </a:avLst>
          </a:prstGeom>
          <a:solidFill>
            <a:schemeClr val="bg1"/>
          </a:solidFill>
          <a:ln w="9525">
            <a:solidFill>
              <a:schemeClr val="tx2">
                <a:lumMod val="65000"/>
                <a:lumOff val="35000"/>
              </a:schemeClr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 flipH="1">
            <a:off x="3170946" y="2924944"/>
            <a:ext cx="1672068" cy="0"/>
          </a:xfrm>
          <a:prstGeom prst="straightConnector1">
            <a:avLst/>
          </a:prstGeom>
          <a:ln w="9525">
            <a:solidFill>
              <a:schemeClr val="tx2">
                <a:lumMod val="65000"/>
                <a:lumOff val="35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3183288" y="3681028"/>
            <a:ext cx="3317292" cy="0"/>
          </a:xfrm>
          <a:prstGeom prst="straightConnector1">
            <a:avLst/>
          </a:prstGeom>
          <a:ln w="9525">
            <a:solidFill>
              <a:schemeClr val="tx2">
                <a:lumMod val="65000"/>
                <a:lumOff val="35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V="1">
            <a:off x="3170946" y="4606678"/>
            <a:ext cx="6659267" cy="36004"/>
          </a:xfrm>
          <a:prstGeom prst="straightConnector1">
            <a:avLst/>
          </a:prstGeom>
          <a:ln w="9525">
            <a:solidFill>
              <a:schemeClr val="tx2">
                <a:lumMod val="65000"/>
                <a:lumOff val="35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3186631" y="4159828"/>
            <a:ext cx="4976708" cy="0"/>
          </a:xfrm>
          <a:prstGeom prst="straightConnector1">
            <a:avLst/>
          </a:prstGeom>
          <a:ln w="9525">
            <a:solidFill>
              <a:schemeClr val="tx2">
                <a:lumMod val="65000"/>
                <a:lumOff val="35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880765" y="2137050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90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</a:rPr>
              <a:t>handleRequest</a:t>
            </a:r>
            <a:endParaRPr lang="en-US" sz="9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517724" y="2322529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</a:rPr>
              <a:t>handleRequest</a:t>
            </a:r>
            <a:endParaRPr lang="en-US" sz="9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144008" y="2554450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</a:rPr>
              <a:t>createServiceInstance</a:t>
            </a:r>
            <a:endParaRPr lang="en-US" sz="9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307804" y="2986498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</a:rPr>
              <a:t>startService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(service)</a:t>
            </a:r>
          </a:p>
        </p:txBody>
      </p:sp>
      <p:sp>
        <p:nvSpPr>
          <p:cNvPr id="96" name="Curved Left Arrow 95"/>
          <p:cNvSpPr/>
          <p:nvPr/>
        </p:nvSpPr>
        <p:spPr>
          <a:xfrm>
            <a:off x="3178088" y="3199627"/>
            <a:ext cx="276650" cy="252028"/>
          </a:xfrm>
          <a:prstGeom prst="curvedLeftArrow">
            <a:avLst>
              <a:gd name="adj1" fmla="val 0"/>
              <a:gd name="adj2" fmla="val 16683"/>
              <a:gd name="adj3" fmla="val 25000"/>
            </a:avLst>
          </a:prstGeom>
          <a:solidFill>
            <a:schemeClr val="bg1"/>
          </a:solidFill>
          <a:ln w="9525">
            <a:solidFill>
              <a:schemeClr val="tx2">
                <a:lumMod val="65000"/>
                <a:lumOff val="35000"/>
              </a:schemeClr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487824" y="3274530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5.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</a:rPr>
              <a:t>checkIfAlreadyExists</a:t>
            </a:r>
            <a:endParaRPr lang="en-US" sz="9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316413" y="3737354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6.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</a:rPr>
              <a:t>handleCreate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</a:rPr>
              <a:t>handleStart</a:t>
            </a:r>
            <a:endParaRPr lang="en-US" sz="9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316413" y="4210634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7. Replicate request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307804" y="4678686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smtClean="0">
                <a:solidFill>
                  <a:schemeClr val="accent1">
                    <a:lumMod val="75000"/>
                  </a:schemeClr>
                </a:solidFill>
              </a:rPr>
              <a:t>8.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Save Service State</a:t>
            </a:r>
          </a:p>
        </p:txBody>
      </p:sp>
      <p:sp>
        <p:nvSpPr>
          <p:cNvPr id="101" name="Curved Left Arrow 100"/>
          <p:cNvSpPr/>
          <p:nvPr/>
        </p:nvSpPr>
        <p:spPr>
          <a:xfrm>
            <a:off x="3195166" y="4963823"/>
            <a:ext cx="276650" cy="252028"/>
          </a:xfrm>
          <a:prstGeom prst="curvedLeftArrow">
            <a:avLst>
              <a:gd name="adj1" fmla="val 0"/>
              <a:gd name="adj2" fmla="val 16683"/>
              <a:gd name="adj3" fmla="val 25000"/>
            </a:avLst>
          </a:prstGeom>
          <a:solidFill>
            <a:schemeClr val="bg1"/>
          </a:solidFill>
          <a:ln w="9525">
            <a:solidFill>
              <a:schemeClr val="tx2">
                <a:lumMod val="65000"/>
                <a:lumOff val="35000"/>
              </a:schemeClr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394112" y="5193196"/>
            <a:ext cx="914400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9. Mark service ”Available”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485900" y="5409220"/>
            <a:ext cx="1663802" cy="0"/>
          </a:xfrm>
          <a:prstGeom prst="straightConnector1">
            <a:avLst/>
          </a:prstGeom>
          <a:ln w="9525">
            <a:solidFill>
              <a:schemeClr val="tx2">
                <a:lumMod val="65000"/>
                <a:lumOff val="35000"/>
              </a:schemeClr>
            </a:solidFill>
            <a:miter lim="800000"/>
            <a:headEnd type="triangl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860600" y="5485422"/>
            <a:ext cx="1135875" cy="2264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</a:rPr>
              <a:t>10. Return Response</a:t>
            </a:r>
          </a:p>
        </p:txBody>
      </p:sp>
      <p:sp>
        <p:nvSpPr>
          <p:cNvPr id="2" name="Right Arrow 1"/>
          <p:cNvSpPr/>
          <p:nvPr/>
        </p:nvSpPr>
        <p:spPr>
          <a:xfrm rot="18943559">
            <a:off x="5516082" y="2132120"/>
            <a:ext cx="769844" cy="136146"/>
          </a:xfrm>
          <a:prstGeom prst="rightArrow">
            <a:avLst>
              <a:gd name="adj1" fmla="val 21905"/>
              <a:gd name="adj2" fmla="val 65088"/>
            </a:avLst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844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90" grpId="0"/>
      <p:bldP spid="92" grpId="0"/>
      <p:bldP spid="94" grpId="0"/>
      <p:bldP spid="95" grpId="0"/>
      <p:bldP spid="96" grpId="0" animBg="1"/>
      <p:bldP spid="97" grpId="0"/>
      <p:bldP spid="98" grpId="0"/>
      <p:bldP spid="99" grpId="0"/>
      <p:bldP spid="100" grpId="0"/>
      <p:bldP spid="101" grpId="0" animBg="1"/>
      <p:bldP spid="102" grpId="0"/>
      <p:bldP spid="38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Programming Model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Self-Link is always unique.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i="1" u="sng" dirty="0" smtClean="0">
                <a:solidFill>
                  <a:schemeClr val="tx1">
                    <a:lumMod val="75000"/>
                  </a:schemeClr>
                </a:solidFill>
              </a:rPr>
              <a:t>All updates to a Stateful Service are serialized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. 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GETs are concurrent.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All updates to a Stateful Service result in storing a new copy of the entire document 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with a higher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documentVersion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Upper-limit on the size of a Service Document. Default: 32 KB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Best Practice: Have multiple smaller services.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406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Exercise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lvl="0" indent="-342900">
              <a:buClr>
                <a:schemeClr val="accent1">
                  <a:lumMod val="75000"/>
                </a:schemeClr>
              </a:buClr>
            </a:pPr>
            <a:r>
              <a:rPr lang="en-US" sz="2000" b="1" smtClean="0"/>
              <a:t>Exercise</a:t>
            </a:r>
            <a:r>
              <a:rPr lang="en-US" sz="2000" dirty="0" smtClean="0"/>
              <a:t>:</a:t>
            </a:r>
          </a:p>
          <a:p>
            <a:pPr marL="342900" lvl="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Create an </a:t>
            </a:r>
            <a:r>
              <a:rPr lang="en-US" sz="2000" b="1" dirty="0" smtClean="0"/>
              <a:t>Organization</a:t>
            </a:r>
            <a:r>
              <a:rPr lang="en-US" sz="2000" dirty="0" smtClean="0"/>
              <a:t> StatefulService (PERSISTENT). 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err="1" smtClean="0"/>
              <a:t>FactoryLink</a:t>
            </a:r>
            <a:r>
              <a:rPr lang="en-US" sz="2000" dirty="0" smtClean="0"/>
              <a:t>: /sample/organizations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Organization Service Document properties: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Name (String)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err="1" smtClean="0"/>
              <a:t>HeadCount</a:t>
            </a:r>
            <a:r>
              <a:rPr lang="en-US" sz="2000" dirty="0" smtClean="0"/>
              <a:t> (Integer)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Implement: </a:t>
            </a:r>
            <a:r>
              <a:rPr lang="en-US" sz="2000" dirty="0" err="1" smtClean="0"/>
              <a:t>handleCreate</a:t>
            </a:r>
            <a:r>
              <a:rPr lang="en-US" sz="2000" dirty="0" smtClean="0"/>
              <a:t>, </a:t>
            </a:r>
            <a:r>
              <a:rPr lang="en-US" sz="2000" dirty="0" err="1" smtClean="0"/>
              <a:t>handlePut</a:t>
            </a:r>
            <a:r>
              <a:rPr lang="en-US" sz="2000" dirty="0" smtClean="0"/>
              <a:t> and </a:t>
            </a:r>
            <a:r>
              <a:rPr lang="en-US" sz="2000" dirty="0" err="1" smtClean="0"/>
              <a:t>handlePatch</a:t>
            </a:r>
            <a:endParaRPr lang="en-US" sz="2000" dirty="0" smtClean="0"/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Name: Can only be set at service creation time. Once set, Name cannot be changed.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err="1" smtClean="0"/>
              <a:t>HeadCount</a:t>
            </a:r>
            <a:r>
              <a:rPr lang="en-US" sz="2000" dirty="0" smtClean="0"/>
              <a:t>: Must always be set to some non-negative number.</a:t>
            </a:r>
            <a:endParaRPr lang="en-US" sz="2000" dirty="0"/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Start the Organization Factory Service.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Using curl or any client of your choice: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Creating Organization Service instances by </a:t>
            </a:r>
            <a:r>
              <a:rPr lang="en-US" sz="2000" dirty="0" err="1" smtClean="0"/>
              <a:t>POSTing</a:t>
            </a:r>
            <a:r>
              <a:rPr lang="en-US" sz="2000" dirty="0" smtClean="0"/>
              <a:t> to the Factory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Update Organization Service instances through PUTs and PATCH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Delete some created Organization Service </a:t>
            </a:r>
          </a:p>
        </p:txBody>
      </p:sp>
    </p:spTree>
    <p:extLst>
      <p:ext uri="{BB962C8B-B14F-4D97-AF65-F5344CB8AC3E}">
        <p14:creationId xmlns:p14="http://schemas.microsoft.com/office/powerpoint/2010/main" val="8233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Mware_white_16x9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smtClean="0"/>
        </a:defPPr>
      </a:lstStyle>
    </a:txDef>
  </a:objectDefaults>
  <a:extraClrSchemeLst/>
  <a:custClrLst>
    <a:custClr name="PMS130">
      <a:srgbClr val="FDB813"/>
    </a:custClr>
    <a:custClr name="PMS144">
      <a:srgbClr val="F8981D"/>
    </a:custClr>
    <a:custClr name="PMS180">
      <a:srgbClr val="D9541E"/>
    </a:custClr>
    <a:custClr name="PMS1807">
      <a:srgbClr val="9E3039"/>
    </a:custClr>
    <a:custClr name="PMS195">
      <a:srgbClr val="820024"/>
    </a:custClr>
    <a:custClr name="PMS174">
      <a:srgbClr val="9A3B26"/>
    </a:custClr>
    <a:custClr name="PMS7519">
      <a:srgbClr val="574319"/>
    </a:custClr>
    <a:custClr name="PMS654">
      <a:srgbClr val="003D79"/>
    </a:custClr>
  </a:custClrLst>
</a:theme>
</file>

<file path=ppt/theme/theme2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VMware_white_16x9.potx</Template>
  <TotalTime>0</TotalTime>
  <Words>640</Words>
  <Application>Microsoft Macintosh PowerPoint</Application>
  <PresentationFormat>Custom</PresentationFormat>
  <Paragraphs>218</Paragraphs>
  <Slides>15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Calibri</vt:lpstr>
      <vt:lpstr>Consolas</vt:lpstr>
      <vt:lpstr>Courier New</vt:lpstr>
      <vt:lpstr>Mangal</vt:lpstr>
      <vt:lpstr>Wingdings</vt:lpstr>
      <vt:lpstr>Arial</vt:lpstr>
      <vt:lpstr>VMware_white_16x9</vt:lpstr>
      <vt:lpstr>think-cell Slide</vt:lpstr>
      <vt:lpstr>Xenon Services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2013-12-13T12:14:49Z</dcterms:created>
  <dcterms:modified xsi:type="dcterms:W3CDTF">2017-05-08T12:30:41Z</dcterms:modified>
</cp:coreProperties>
</file>