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 id="2147483674" r:id="rId2"/>
    <p:sldMasterId id="2147483687" r:id="rId3"/>
  </p:sldMasterIdLst>
  <p:notesMasterIdLst>
    <p:notesMasterId r:id="rId21"/>
  </p:notesMasterIdLst>
  <p:sldIdLst>
    <p:sldId id="278" r:id="rId4"/>
    <p:sldId id="279" r:id="rId5"/>
    <p:sldId id="280" r:id="rId6"/>
    <p:sldId id="262" r:id="rId7"/>
    <p:sldId id="266" r:id="rId8"/>
    <p:sldId id="267" r:id="rId9"/>
    <p:sldId id="268" r:id="rId10"/>
    <p:sldId id="269" r:id="rId11"/>
    <p:sldId id="270" r:id="rId12"/>
    <p:sldId id="271" r:id="rId13"/>
    <p:sldId id="273" r:id="rId14"/>
    <p:sldId id="272" r:id="rId15"/>
    <p:sldId id="274" r:id="rId16"/>
    <p:sldId id="275" r:id="rId17"/>
    <p:sldId id="281" r:id="rId18"/>
    <p:sldId id="276" r:id="rId19"/>
    <p:sldId id="277" r:id="rId2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3" d="100"/>
          <a:sy n="73" d="100"/>
        </p:scale>
        <p:origin x="107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PlaceHolder 1"/>
          <p:cNvSpPr>
            <a:spLocks noGrp="1"/>
          </p:cNvSpPr>
          <p:nvPr>
            <p:ph type="body"/>
          </p:nvPr>
        </p:nvSpPr>
        <p:spPr>
          <a:xfrm>
            <a:off x="777240" y="4777560"/>
            <a:ext cx="6217560" cy="4525920"/>
          </a:xfrm>
          <a:prstGeom prst="rect">
            <a:avLst/>
          </a:prstGeom>
        </p:spPr>
        <p:txBody>
          <a:bodyPr lIns="0" tIns="0" rIns="0" bIns="0"/>
          <a:lstStyle/>
          <a:p>
            <a:r>
              <a:rPr lang="en-US" sz="2000" b="0" strike="noStrike" spc="-1">
                <a:latin typeface="Arial"/>
              </a:rPr>
              <a:t>Click to edit the notes format</a:t>
            </a:r>
          </a:p>
        </p:txBody>
      </p:sp>
      <p:sp>
        <p:nvSpPr>
          <p:cNvPr id="153" name="PlaceHolder 2"/>
          <p:cNvSpPr>
            <a:spLocks noGrp="1"/>
          </p:cNvSpPr>
          <p:nvPr>
            <p:ph type="hdr"/>
          </p:nvPr>
        </p:nvSpPr>
        <p:spPr>
          <a:xfrm>
            <a:off x="0" y="0"/>
            <a:ext cx="3372840" cy="502560"/>
          </a:xfrm>
          <a:prstGeom prst="rect">
            <a:avLst/>
          </a:prstGeom>
        </p:spPr>
        <p:txBody>
          <a:bodyPr lIns="0" tIns="0" rIns="0" bIns="0"/>
          <a:lstStyle/>
          <a:p>
            <a:r>
              <a:rPr lang="en-US" sz="1400" b="0" strike="noStrike" spc="-1">
                <a:latin typeface="Times New Roman"/>
              </a:rPr>
              <a:t> </a:t>
            </a:r>
          </a:p>
        </p:txBody>
      </p:sp>
      <p:sp>
        <p:nvSpPr>
          <p:cNvPr id="154" name="PlaceHolder 3"/>
          <p:cNvSpPr>
            <a:spLocks noGrp="1"/>
          </p:cNvSpPr>
          <p:nvPr>
            <p:ph type="dt"/>
          </p:nvPr>
        </p:nvSpPr>
        <p:spPr>
          <a:xfrm>
            <a:off x="4399200" y="0"/>
            <a:ext cx="3372840" cy="502560"/>
          </a:xfrm>
          <a:prstGeom prst="rect">
            <a:avLst/>
          </a:prstGeom>
        </p:spPr>
        <p:txBody>
          <a:bodyPr lIns="0" tIns="0" rIns="0" bIns="0"/>
          <a:lstStyle/>
          <a:p>
            <a:pPr algn="r"/>
            <a:r>
              <a:rPr lang="en-US" sz="1400" b="0" strike="noStrike" spc="-1">
                <a:latin typeface="Times New Roman"/>
              </a:rPr>
              <a:t> </a:t>
            </a:r>
          </a:p>
        </p:txBody>
      </p:sp>
      <p:sp>
        <p:nvSpPr>
          <p:cNvPr id="155" name="PlaceHolder 4"/>
          <p:cNvSpPr>
            <a:spLocks noGrp="1"/>
          </p:cNvSpPr>
          <p:nvPr>
            <p:ph type="ftr"/>
          </p:nvPr>
        </p:nvSpPr>
        <p:spPr>
          <a:xfrm>
            <a:off x="0" y="9555480"/>
            <a:ext cx="3372840" cy="502560"/>
          </a:xfrm>
          <a:prstGeom prst="rect">
            <a:avLst/>
          </a:prstGeom>
        </p:spPr>
        <p:txBody>
          <a:bodyPr lIns="0" tIns="0" rIns="0" bIns="0" anchor="b"/>
          <a:lstStyle/>
          <a:p>
            <a:r>
              <a:rPr lang="en-US" sz="1400" b="0" strike="noStrike" spc="-1">
                <a:latin typeface="Times New Roman"/>
              </a:rPr>
              <a:t> </a:t>
            </a:r>
          </a:p>
        </p:txBody>
      </p:sp>
      <p:sp>
        <p:nvSpPr>
          <p:cNvPr id="156" name="PlaceHolder 5"/>
          <p:cNvSpPr>
            <a:spLocks noGrp="1"/>
          </p:cNvSpPr>
          <p:nvPr>
            <p:ph type="sldNum"/>
          </p:nvPr>
        </p:nvSpPr>
        <p:spPr>
          <a:xfrm>
            <a:off x="4399200" y="9555480"/>
            <a:ext cx="3372840" cy="502560"/>
          </a:xfrm>
          <a:prstGeom prst="rect">
            <a:avLst/>
          </a:prstGeom>
        </p:spPr>
        <p:txBody>
          <a:bodyPr lIns="0" tIns="0" rIns="0" bIns="0" anchor="b"/>
          <a:lstStyle/>
          <a:p>
            <a:pPr algn="r"/>
            <a:fld id="{89DF7D60-C4BA-4C96-99D9-08FC34AC50EF}" type="slidenum">
              <a:rPr lang="en-US" sz="1400" b="0" strike="noStrike" spc="-1">
                <a:latin typeface="Times New Roman"/>
              </a:rPr>
              <a:t>‹#›</a:t>
            </a:fld>
            <a:endParaRPr lang="en-US" sz="1400" b="0" strike="noStrike" spc="-1">
              <a:latin typeface="Times New Roman"/>
            </a:endParaRPr>
          </a:p>
        </p:txBody>
      </p:sp>
    </p:spTree>
    <p:extLst>
      <p:ext uri="{BB962C8B-B14F-4D97-AF65-F5344CB8AC3E}">
        <p14:creationId xmlns:p14="http://schemas.microsoft.com/office/powerpoint/2010/main" val="2870484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VEState</a:t>
            </a:r>
            <a:r>
              <a:rPr lang="en-US" sz="1200" b="1" kern="1200" dirty="0" smtClean="0">
                <a:solidFill>
                  <a:schemeClr val="tx1"/>
                </a:solidFill>
                <a:effectLst/>
                <a:latin typeface="+mn-lt"/>
                <a:ea typeface="+mn-ea"/>
                <a:cs typeface="+mn-cs"/>
              </a:rPr>
              <a:t> Kickoff Meeting (5/30 11 to 12:30)</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Introduction (Tara – 20 min)</a:t>
            </a:r>
          </a:p>
          <a:p>
            <a:pPr lvl="0"/>
            <a:r>
              <a:rPr lang="en-US" sz="1200" kern="1200" dirty="0" smtClean="0">
                <a:solidFill>
                  <a:schemeClr val="tx1"/>
                </a:solidFill>
                <a:effectLst/>
                <a:latin typeface="+mn-lt"/>
                <a:ea typeface="+mn-ea"/>
                <a:cs typeface="+mn-cs"/>
              </a:rPr>
              <a:t>Purpose of Project &amp; Oversight Group role </a:t>
            </a:r>
          </a:p>
          <a:p>
            <a:r>
              <a:rPr lang="en-US" sz="1200" i="1" kern="1200" dirty="0" smtClean="0">
                <a:solidFill>
                  <a:schemeClr val="tx1"/>
                </a:solidFill>
                <a:effectLst/>
                <a:latin typeface="+mn-lt"/>
                <a:ea typeface="+mn-ea"/>
                <a:cs typeface="+mn-cs"/>
              </a:rPr>
              <a:t>(understand approach, VE context/background, how influence direction, concept level, </a:t>
            </a:r>
            <a:r>
              <a:rPr lang="en-US" sz="1200" i="1" kern="1200" dirty="0" err="1" smtClean="0">
                <a:solidFill>
                  <a:schemeClr val="tx1"/>
                </a:solidFill>
                <a:effectLst/>
                <a:latin typeface="+mn-lt"/>
                <a:ea typeface="+mn-ea"/>
                <a:cs typeface="+mn-cs"/>
              </a:rPr>
              <a:t>mtgs</a:t>
            </a:r>
            <a:r>
              <a:rPr lang="en-US" sz="1200" i="1" kern="1200" dirty="0" smtClean="0">
                <a:solidFill>
                  <a:schemeClr val="tx1"/>
                </a:solidFill>
                <a:effectLst/>
                <a:latin typeface="+mn-lt"/>
                <a:ea typeface="+mn-ea"/>
                <a:cs typeface="+mn-cs"/>
              </a:rPr>
              <a:t>/process)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VisionEval? Why this project now? </a:t>
            </a:r>
          </a:p>
          <a:p>
            <a:r>
              <a:rPr lang="en-US" sz="1200" i="1" kern="1200" dirty="0" smtClean="0">
                <a:solidFill>
                  <a:schemeClr val="tx1"/>
                </a:solidFill>
                <a:effectLst/>
                <a:latin typeface="+mn-lt"/>
                <a:ea typeface="+mn-ea"/>
                <a:cs typeface="+mn-cs"/>
              </a:rPr>
              <a:t>(plug-play modular benefits, VE RSPM milestone, VE pooled fund)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Roundtable introductions, including interest, VE tools experience, GreenSTEP/EERPAT comments/challenges, etc.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Draft Work Plan (Brian – 60 min)</a:t>
            </a:r>
          </a:p>
          <a:p>
            <a:pPr lvl="0"/>
            <a:r>
              <a:rPr lang="en-US" sz="1200" kern="1200" dirty="0" smtClean="0">
                <a:solidFill>
                  <a:schemeClr val="tx1"/>
                </a:solidFill>
                <a:effectLst/>
                <a:latin typeface="+mn-lt"/>
                <a:ea typeface="+mn-ea"/>
                <a:cs typeface="+mn-cs"/>
              </a:rPr>
              <a:t>Differences between GreenSTEP/EERPAT and RSPM –15 min</a:t>
            </a:r>
          </a:p>
          <a:p>
            <a:pPr lvl="0"/>
            <a:r>
              <a:rPr lang="en-US" sz="1200" kern="1200" dirty="0" smtClean="0">
                <a:solidFill>
                  <a:schemeClr val="tx1"/>
                </a:solidFill>
                <a:effectLst/>
                <a:latin typeface="+mn-lt"/>
                <a:ea typeface="+mn-ea"/>
                <a:cs typeface="+mn-cs"/>
              </a:rPr>
              <a:t>Moving from VE-RSPM to VE-State – 30 min</a:t>
            </a:r>
          </a:p>
          <a:p>
            <a:pPr lvl="0"/>
            <a:r>
              <a:rPr lang="en-US" sz="1200" kern="1200" dirty="0" smtClean="0">
                <a:solidFill>
                  <a:schemeClr val="tx1"/>
                </a:solidFill>
                <a:effectLst/>
                <a:latin typeface="+mn-lt"/>
                <a:ea typeface="+mn-ea"/>
                <a:cs typeface="+mn-cs"/>
              </a:rPr>
              <a:t>Project Work plan – scope, schedule – 15 min </a:t>
            </a:r>
          </a:p>
          <a:p>
            <a:r>
              <a:rPr lang="en-US" sz="1200" i="1" kern="1200" dirty="0" smtClean="0">
                <a:solidFill>
                  <a:schemeClr val="tx1"/>
                </a:solidFill>
                <a:effectLst/>
                <a:latin typeface="+mn-lt"/>
                <a:ea typeface="+mn-ea"/>
                <a:cs typeface="+mn-cs"/>
              </a:rPr>
              <a:t>(include planned data sources; end with links to </a:t>
            </a:r>
            <a:r>
              <a:rPr lang="en-US" sz="1200" i="1" kern="1200" dirty="0" err="1" smtClean="0">
                <a:solidFill>
                  <a:schemeClr val="tx1"/>
                </a:solidFill>
                <a:effectLst/>
                <a:latin typeface="+mn-lt"/>
                <a:ea typeface="+mn-ea"/>
                <a:cs typeface="+mn-cs"/>
              </a:rPr>
              <a:t>github</a:t>
            </a:r>
            <a:r>
              <a:rPr lang="en-US" sz="1200" i="1" kern="1200" dirty="0" smtClean="0">
                <a:solidFill>
                  <a:schemeClr val="tx1"/>
                </a:solidFill>
                <a:effectLst/>
                <a:latin typeface="+mn-lt"/>
                <a:ea typeface="+mn-ea"/>
                <a:cs typeface="+mn-cs"/>
              </a:rPr>
              <a:t> &amp; doc--</a:t>
            </a:r>
            <a:r>
              <a:rPr lang="en-US" sz="1200" i="1" kern="1200" dirty="0" err="1" smtClean="0">
                <a:solidFill>
                  <a:schemeClr val="tx1"/>
                </a:solidFill>
                <a:effectLst/>
                <a:latin typeface="+mn-lt"/>
                <a:ea typeface="+mn-ea"/>
                <a:cs typeface="+mn-cs"/>
              </a:rPr>
              <a:t>GreenSTEP?VE-RSPM</a:t>
            </a:r>
            <a:r>
              <a:rPr lang="en-US" sz="1200" i="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Next steps (Tara – 10 min)</a:t>
            </a:r>
          </a:p>
          <a:p>
            <a:pPr lvl="0"/>
            <a:r>
              <a:rPr lang="en-US" sz="1200" kern="1200" dirty="0" smtClean="0">
                <a:solidFill>
                  <a:schemeClr val="tx1"/>
                </a:solidFill>
                <a:effectLst/>
                <a:latin typeface="+mn-lt"/>
                <a:ea typeface="+mn-ea"/>
                <a:cs typeface="+mn-cs"/>
              </a:rPr>
              <a:t>How we plan to engage you? </a:t>
            </a:r>
          </a:p>
          <a:p>
            <a:pPr lvl="1"/>
            <a:r>
              <a:rPr lang="en-US" sz="1200" kern="1200" dirty="0" smtClean="0">
                <a:solidFill>
                  <a:schemeClr val="tx1"/>
                </a:solidFill>
                <a:effectLst/>
                <a:latin typeface="+mn-lt"/>
                <a:ea typeface="+mn-ea"/>
                <a:cs typeface="+mn-cs"/>
              </a:rPr>
              <a:t>E-discussion forum </a:t>
            </a:r>
            <a:r>
              <a:rPr lang="en-US" sz="1200" i="1" kern="1200" dirty="0" smtClean="0">
                <a:solidFill>
                  <a:schemeClr val="tx1"/>
                </a:solidFill>
                <a:effectLst/>
                <a:latin typeface="+mn-lt"/>
                <a:ea typeface="+mn-ea"/>
                <a:cs typeface="+mn-cs"/>
              </a:rPr>
              <a:t>(VE wiki?)</a:t>
            </a:r>
            <a:r>
              <a:rPr lang="en-US" sz="1200" kern="1200" dirty="0" smtClean="0">
                <a:solidFill>
                  <a:schemeClr val="tx1"/>
                </a:solidFill>
                <a:effectLst/>
                <a:latin typeface="+mn-lt"/>
                <a:ea typeface="+mn-ea"/>
                <a:cs typeface="+mn-cs"/>
              </a:rPr>
              <a:t> </a:t>
            </a:r>
          </a:p>
          <a:p>
            <a:pPr lvl="1"/>
            <a:r>
              <a:rPr lang="en-US" sz="1200" kern="1200" dirty="0" smtClean="0">
                <a:solidFill>
                  <a:schemeClr val="tx1"/>
                </a:solidFill>
                <a:effectLst/>
                <a:latin typeface="+mn-lt"/>
                <a:ea typeface="+mn-ea"/>
                <a:cs typeface="+mn-cs"/>
              </a:rPr>
              <a:t>List of Qs for post-meeting response</a:t>
            </a:r>
          </a:p>
          <a:p>
            <a:pPr lvl="0"/>
            <a:r>
              <a:rPr lang="en-US" sz="1200" kern="1200" dirty="0" smtClean="0">
                <a:solidFill>
                  <a:schemeClr val="tx1"/>
                </a:solidFill>
                <a:effectLst/>
                <a:latin typeface="+mn-lt"/>
                <a:ea typeface="+mn-ea"/>
                <a:cs typeface="+mn-cs"/>
              </a:rPr>
              <a:t>“Integration Plan” pre-meeting; to be discussed at meeting #2 for input prior to implementation </a:t>
            </a:r>
          </a:p>
          <a:p>
            <a:r>
              <a:rPr lang="en-US" sz="1200"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Mtg</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 Qs:</a:t>
            </a:r>
          </a:p>
          <a:p>
            <a:r>
              <a:rPr lang="en-US" sz="1200" kern="1200" dirty="0" smtClean="0">
                <a:solidFill>
                  <a:schemeClr val="tx1"/>
                </a:solidFill>
                <a:effectLst/>
                <a:latin typeface="+mn-lt"/>
                <a:ea typeface="+mn-ea"/>
                <a:cs typeface="+mn-cs"/>
              </a:rPr>
              <a:t>In your experience with GreenSTEP/EERPAT</a:t>
            </a:r>
          </a:p>
          <a:p>
            <a:pPr lvl="0"/>
            <a:r>
              <a:rPr lang="en-US" sz="1200" kern="1200" dirty="0" smtClean="0">
                <a:solidFill>
                  <a:schemeClr val="tx1"/>
                </a:solidFill>
                <a:effectLst/>
                <a:latin typeface="+mn-lt"/>
                <a:ea typeface="+mn-ea"/>
                <a:cs typeface="+mn-cs"/>
              </a:rPr>
              <a:t>Were there any concerns with the inputs, especially related to synthetic household set-up and customization for local areas</a:t>
            </a:r>
          </a:p>
          <a:p>
            <a:pPr lvl="0"/>
            <a:r>
              <a:rPr lang="en-US" sz="1200" kern="1200" dirty="0" smtClean="0">
                <a:solidFill>
                  <a:schemeClr val="tx1"/>
                </a:solidFill>
                <a:effectLst/>
                <a:latin typeface="+mn-lt"/>
                <a:ea typeface="+mn-ea"/>
                <a:cs typeface="+mn-cs"/>
              </a:rPr>
              <a:t>What data do you have to provide input on ???</a:t>
            </a:r>
          </a:p>
          <a:p>
            <a:pPr lvl="0"/>
            <a:r>
              <a:rPr lang="en-US" sz="1200" kern="1200" dirty="0" smtClean="0">
                <a:solidFill>
                  <a:schemeClr val="tx1"/>
                </a:solidFill>
                <a:effectLst/>
                <a:latin typeface="+mn-lt"/>
                <a:ea typeface="+mn-ea"/>
                <a:cs typeface="+mn-cs"/>
              </a:rPr>
              <a:t>Any other challenges or concerns that </a:t>
            </a:r>
            <a:r>
              <a:rPr lang="en-US" sz="1200" kern="1200" dirty="0" err="1" smtClean="0">
                <a:solidFill>
                  <a:schemeClr val="tx1"/>
                </a:solidFill>
                <a:effectLst/>
                <a:latin typeface="+mn-lt"/>
                <a:ea typeface="+mn-ea"/>
                <a:cs typeface="+mn-cs"/>
              </a:rPr>
              <a:t>sufaced</a:t>
            </a:r>
            <a:r>
              <a:rPr lang="en-US" sz="1200" kern="1200" dirty="0" smtClean="0">
                <a:solidFill>
                  <a:schemeClr val="tx1"/>
                </a:solidFill>
                <a:effectLst/>
                <a:latin typeface="+mn-lt"/>
                <a:ea typeface="+mn-ea"/>
                <a:cs typeface="+mn-cs"/>
              </a:rPr>
              <a:t> in your analysis that we should try to address in VE-State version?</a:t>
            </a:r>
          </a:p>
          <a:p>
            <a:r>
              <a:rPr lang="en-US" sz="1200" kern="1200" dirty="0" smtClean="0">
                <a:solidFill>
                  <a:schemeClr val="tx1"/>
                </a:solidFill>
                <a:effectLst/>
                <a:latin typeface="+mn-lt"/>
                <a:ea typeface="+mn-ea"/>
                <a:cs typeface="+mn-cs"/>
              </a:rPr>
              <a:t> </a:t>
            </a:r>
          </a:p>
          <a:p>
            <a:r>
              <a:rPr lang="en-US" sz="1200" b="1" kern="1200" dirty="0" err="1" smtClean="0">
                <a:solidFill>
                  <a:schemeClr val="tx1"/>
                </a:solidFill>
                <a:effectLst/>
                <a:latin typeface="+mn-lt"/>
                <a:ea typeface="+mn-ea"/>
                <a:cs typeface="+mn-cs"/>
              </a:rPr>
              <a:t>VEState</a:t>
            </a:r>
            <a:r>
              <a:rPr lang="en-US" sz="1200" b="1" kern="1200" dirty="0" smtClean="0">
                <a:solidFill>
                  <a:schemeClr val="tx1"/>
                </a:solidFill>
                <a:effectLst/>
                <a:latin typeface="+mn-lt"/>
                <a:ea typeface="+mn-ea"/>
                <a:cs typeface="+mn-cs"/>
              </a:rPr>
              <a:t> 2</a:t>
            </a:r>
            <a:r>
              <a:rPr lang="en-US" sz="1200" b="1" kern="1200" baseline="30000" dirty="0" smtClean="0">
                <a:solidFill>
                  <a:schemeClr val="tx1"/>
                </a:solidFill>
                <a:effectLst/>
                <a:latin typeface="+mn-lt"/>
                <a:ea typeface="+mn-ea"/>
                <a:cs typeface="+mn-cs"/>
              </a:rPr>
              <a:t>nd</a:t>
            </a:r>
            <a:r>
              <a:rPr lang="en-US" sz="1200" b="1" kern="1200" dirty="0" smtClean="0">
                <a:solidFill>
                  <a:schemeClr val="tx1"/>
                </a:solidFill>
                <a:effectLst/>
                <a:latin typeface="+mn-lt"/>
                <a:ea typeface="+mn-ea"/>
                <a:cs typeface="+mn-cs"/>
              </a:rPr>
              <a:t> Meeting (7/5 9:30 to 11)</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Intro (Tara – 5 min)</a:t>
            </a:r>
          </a:p>
          <a:p>
            <a:pPr lvl="0"/>
            <a:r>
              <a:rPr lang="en-US" sz="1200" kern="1200" dirty="0" smtClean="0">
                <a:solidFill>
                  <a:schemeClr val="tx1"/>
                </a:solidFill>
                <a:effectLst/>
                <a:latin typeface="+mn-lt"/>
                <a:ea typeface="+mn-ea"/>
                <a:cs typeface="+mn-cs"/>
              </a:rPr>
              <a:t>Integration Plan” presentation/discussion of approach (Brian – 30 min)</a:t>
            </a:r>
          </a:p>
          <a:p>
            <a:pPr lvl="0"/>
            <a:r>
              <a:rPr lang="en-US" sz="1200" kern="1200" dirty="0" smtClean="0">
                <a:solidFill>
                  <a:schemeClr val="tx1"/>
                </a:solidFill>
                <a:effectLst/>
                <a:latin typeface="+mn-lt"/>
                <a:ea typeface="+mn-ea"/>
                <a:cs typeface="+mn-cs"/>
              </a:rPr>
              <a:t>Discussion, adjustments to the approach (Brian/Tara – 45 min)</a:t>
            </a:r>
          </a:p>
          <a:p>
            <a:pPr lvl="0"/>
            <a:r>
              <a:rPr lang="en-US" sz="1200" kern="1200" dirty="0" smtClean="0">
                <a:solidFill>
                  <a:schemeClr val="tx1"/>
                </a:solidFill>
                <a:effectLst/>
                <a:latin typeface="+mn-lt"/>
                <a:ea typeface="+mn-ea"/>
                <a:cs typeface="+mn-cs"/>
              </a:rPr>
              <a:t>Next steps; Qs for post-meeting response, e-forum (Tara – 10 min)</a:t>
            </a:r>
          </a:p>
          <a:p>
            <a:r>
              <a:rPr lang="en-US" sz="1200"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Mtg</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 Qs:</a:t>
            </a:r>
          </a:p>
          <a:p>
            <a:r>
              <a:rPr lang="en-US" sz="1200" kern="1200" dirty="0" smtClean="0">
                <a:solidFill>
                  <a:schemeClr val="tx1"/>
                </a:solidFill>
                <a:effectLst/>
                <a:latin typeface="+mn-lt"/>
                <a:ea typeface="+mn-ea"/>
                <a:cs typeface="+mn-cs"/>
              </a:rPr>
              <a:t>1. Do you have any concerns about the proposed inputs (new or old) as noted in the proposed approach, especially related to synthetic household set-up and customization for local areas</a:t>
            </a:r>
          </a:p>
          <a:p>
            <a:r>
              <a:rPr lang="en-US" sz="1200" kern="1200" dirty="0" smtClean="0">
                <a:solidFill>
                  <a:schemeClr val="tx1"/>
                </a:solidFill>
                <a:effectLst/>
                <a:latin typeface="+mn-lt"/>
                <a:ea typeface="+mn-ea"/>
                <a:cs typeface="+mn-cs"/>
              </a:rPr>
              <a:t>2.  Do you have any comments, concerns, or ideas on the proposed approach for synthesizing household attributes</a:t>
            </a:r>
          </a:p>
          <a:p>
            <a:r>
              <a:rPr lang="en-US" sz="1200" kern="1200" dirty="0" smtClean="0">
                <a:solidFill>
                  <a:schemeClr val="tx1"/>
                </a:solidFill>
                <a:effectLst/>
                <a:latin typeface="+mn-lt"/>
                <a:ea typeface="+mn-ea"/>
                <a:cs typeface="+mn-cs"/>
              </a:rPr>
              <a:t>  </a:t>
            </a:r>
          </a:p>
          <a:p>
            <a:r>
              <a:rPr lang="en-US" sz="1200" b="1" kern="1200" dirty="0" err="1" smtClean="0">
                <a:solidFill>
                  <a:schemeClr val="tx1"/>
                </a:solidFill>
                <a:effectLst/>
                <a:latin typeface="+mn-lt"/>
                <a:ea typeface="+mn-ea"/>
                <a:cs typeface="+mn-cs"/>
              </a:rPr>
              <a:t>VEState</a:t>
            </a:r>
            <a:r>
              <a:rPr lang="en-US" sz="1200" b="1" kern="1200" dirty="0" smtClean="0">
                <a:solidFill>
                  <a:schemeClr val="tx1"/>
                </a:solidFill>
                <a:effectLst/>
                <a:latin typeface="+mn-lt"/>
                <a:ea typeface="+mn-ea"/>
                <a:cs typeface="+mn-cs"/>
              </a:rPr>
              <a:t> 3</a:t>
            </a:r>
            <a:r>
              <a:rPr lang="en-US" sz="1200" b="1" kern="1200" baseline="30000" dirty="0" smtClean="0">
                <a:solidFill>
                  <a:schemeClr val="tx1"/>
                </a:solidFill>
                <a:effectLst/>
                <a:latin typeface="+mn-lt"/>
                <a:ea typeface="+mn-ea"/>
                <a:cs typeface="+mn-cs"/>
              </a:rPr>
              <a:t>rd</a:t>
            </a:r>
            <a:r>
              <a:rPr lang="en-US" sz="1200" b="1" kern="1200" dirty="0" smtClean="0">
                <a:solidFill>
                  <a:schemeClr val="tx1"/>
                </a:solidFill>
                <a:effectLst/>
                <a:latin typeface="+mn-lt"/>
                <a:ea typeface="+mn-ea"/>
                <a:cs typeface="+mn-cs"/>
              </a:rPr>
              <a:t> Meeting (Early Oct 2-4 TBD)</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Intro (Tara – 5 min)</a:t>
            </a:r>
          </a:p>
          <a:p>
            <a:pPr lvl="0"/>
            <a:r>
              <a:rPr lang="en-US" sz="1200" kern="1200" dirty="0" smtClean="0">
                <a:solidFill>
                  <a:schemeClr val="tx1"/>
                </a:solidFill>
                <a:effectLst/>
                <a:latin typeface="+mn-lt"/>
                <a:ea typeface="+mn-ea"/>
                <a:cs typeface="+mn-cs"/>
              </a:rPr>
              <a:t>Report out on completed efforts, before final test on Oregon data (Brian – 20 min)</a:t>
            </a:r>
          </a:p>
          <a:p>
            <a:pPr lvl="0"/>
            <a:r>
              <a:rPr lang="en-US" sz="1200" kern="1200" dirty="0" smtClean="0">
                <a:solidFill>
                  <a:schemeClr val="tx1"/>
                </a:solidFill>
                <a:effectLst/>
                <a:latin typeface="+mn-lt"/>
                <a:ea typeface="+mn-ea"/>
                <a:cs typeface="+mn-cs"/>
              </a:rPr>
              <a:t>Report on remaining task (Brian/Tara --  30 min)</a:t>
            </a:r>
          </a:p>
          <a:p>
            <a:pPr lvl="0"/>
            <a:r>
              <a:rPr lang="en-US" sz="1200" kern="1200" dirty="0" smtClean="0">
                <a:solidFill>
                  <a:schemeClr val="tx1"/>
                </a:solidFill>
                <a:effectLst/>
                <a:latin typeface="+mn-lt"/>
                <a:ea typeface="+mn-ea"/>
                <a:cs typeface="+mn-cs"/>
              </a:rPr>
              <a:t>Documentation of issues for future efforts (20 min)</a:t>
            </a:r>
          </a:p>
          <a:p>
            <a:pPr lvl="0"/>
            <a:r>
              <a:rPr lang="en-US" sz="1200" kern="1200" dirty="0" smtClean="0">
                <a:solidFill>
                  <a:schemeClr val="tx1"/>
                </a:solidFill>
                <a:effectLst/>
                <a:latin typeface="+mn-lt"/>
                <a:ea typeface="+mn-ea"/>
                <a:cs typeface="+mn-cs"/>
              </a:rPr>
              <a:t>Next steps; Qs for post-meeting response, e-forum (Tara – 10 min)</a:t>
            </a:r>
          </a:p>
          <a:p>
            <a:r>
              <a:rPr lang="en-US" sz="1200"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Mtg</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#3 Qs:</a:t>
            </a:r>
          </a:p>
          <a:p>
            <a:r>
              <a:rPr lang="en-US" sz="1200" kern="1200" dirty="0" smtClean="0">
                <a:solidFill>
                  <a:schemeClr val="tx1"/>
                </a:solidFill>
                <a:effectLst/>
                <a:latin typeface="+mn-lt"/>
                <a:ea typeface="+mn-ea"/>
                <a:cs typeface="+mn-cs"/>
              </a:rPr>
              <a:t>1.  Do you have any comments, concerns, or ideas on the work to date that should be reflected in issues for future efforts?</a:t>
            </a:r>
          </a:p>
          <a:p>
            <a:r>
              <a:rPr lang="en-US" sz="1200" kern="1200" dirty="0" smtClean="0">
                <a:solidFill>
                  <a:schemeClr val="tx1"/>
                </a:solidFill>
                <a:effectLst/>
                <a:latin typeface="+mn-lt"/>
                <a:ea typeface="+mn-ea"/>
                <a:cs typeface="+mn-cs"/>
              </a:rPr>
              <a:t> </a:t>
            </a:r>
          </a:p>
          <a:p>
            <a:r>
              <a:rPr lang="en-US" sz="1200" b="1" kern="1200" dirty="0" err="1" smtClean="0">
                <a:solidFill>
                  <a:schemeClr val="tx1"/>
                </a:solidFill>
                <a:effectLst/>
                <a:latin typeface="+mn-lt"/>
                <a:ea typeface="+mn-ea"/>
                <a:cs typeface="+mn-cs"/>
              </a:rPr>
              <a:t>VEState</a:t>
            </a:r>
            <a:r>
              <a:rPr lang="en-US" sz="1200" b="1" kern="1200" dirty="0" smtClean="0">
                <a:solidFill>
                  <a:schemeClr val="tx1"/>
                </a:solidFill>
                <a:effectLst/>
                <a:latin typeface="+mn-lt"/>
                <a:ea typeface="+mn-ea"/>
                <a:cs typeface="+mn-cs"/>
              </a:rPr>
              <a:t> 4</a:t>
            </a:r>
            <a:r>
              <a:rPr lang="en-US" sz="1200" b="1" kern="1200" baseline="30000" dirty="0" smtClean="0">
                <a:solidFill>
                  <a:schemeClr val="tx1"/>
                </a:solidFill>
                <a:effectLst/>
                <a:latin typeface="+mn-lt"/>
                <a:ea typeface="+mn-ea"/>
                <a:cs typeface="+mn-cs"/>
              </a:rPr>
              <a:t>th</a:t>
            </a:r>
            <a:r>
              <a:rPr lang="en-US" sz="1200" b="1" kern="1200" dirty="0" smtClean="0">
                <a:solidFill>
                  <a:schemeClr val="tx1"/>
                </a:solidFill>
                <a:effectLst/>
                <a:latin typeface="+mn-lt"/>
                <a:ea typeface="+mn-ea"/>
                <a:cs typeface="+mn-cs"/>
              </a:rPr>
              <a:t> Meeting (Early Dec 4-6? TBD)</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Intro (Tara – 5 min)</a:t>
            </a:r>
          </a:p>
          <a:p>
            <a:pPr lvl="0"/>
            <a:r>
              <a:rPr lang="en-US" sz="1200" kern="1200" dirty="0" smtClean="0">
                <a:solidFill>
                  <a:schemeClr val="tx1"/>
                </a:solidFill>
                <a:effectLst/>
                <a:latin typeface="+mn-lt"/>
                <a:ea typeface="+mn-ea"/>
                <a:cs typeface="+mn-cs"/>
              </a:rPr>
              <a:t>Reporting results (Brian – 45)</a:t>
            </a:r>
          </a:p>
          <a:p>
            <a:pPr lvl="0"/>
            <a:r>
              <a:rPr lang="en-US" sz="1200" kern="1200" dirty="0" smtClean="0">
                <a:solidFill>
                  <a:schemeClr val="tx1"/>
                </a:solidFill>
                <a:effectLst/>
                <a:latin typeface="+mn-lt"/>
                <a:ea typeface="+mn-ea"/>
                <a:cs typeface="+mn-cs"/>
              </a:rPr>
              <a:t>Documentation of issues for future efforts (20 min)</a:t>
            </a:r>
          </a:p>
          <a:p>
            <a:pPr lvl="0"/>
            <a:r>
              <a:rPr lang="en-US" sz="1200" kern="1200" dirty="0" smtClean="0">
                <a:solidFill>
                  <a:schemeClr val="tx1"/>
                </a:solidFill>
                <a:effectLst/>
                <a:latin typeface="+mn-lt"/>
                <a:ea typeface="+mn-ea"/>
                <a:cs typeface="+mn-cs"/>
              </a:rPr>
              <a:t>Next steps; VE Pooled Fund pick up outstanding issue, add EERPAT functionality (Tara – 10 min)</a:t>
            </a:r>
          </a:p>
          <a:p>
            <a:r>
              <a:rPr lang="en-US" sz="1200" kern="1200" dirty="0" smtClean="0">
                <a:solidFill>
                  <a:schemeClr val="tx1"/>
                </a:solidFill>
                <a:effectLst/>
                <a:latin typeface="+mn-lt"/>
                <a:ea typeface="+mn-ea"/>
                <a:cs typeface="+mn-cs"/>
              </a:rPr>
              <a:t> </a:t>
            </a:r>
          </a:p>
          <a:p>
            <a:r>
              <a:rPr lang="en-US" sz="1200" i="1" kern="1200" dirty="0" err="1" smtClean="0">
                <a:solidFill>
                  <a:schemeClr val="tx1"/>
                </a:solidFill>
                <a:effectLst/>
                <a:latin typeface="+mn-lt"/>
                <a:ea typeface="+mn-ea"/>
                <a:cs typeface="+mn-cs"/>
              </a:rPr>
              <a:t>Mtg</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#4 Qs:</a:t>
            </a:r>
          </a:p>
          <a:p>
            <a:r>
              <a:rPr lang="en-US" sz="1200" kern="1200" dirty="0" smtClean="0">
                <a:solidFill>
                  <a:schemeClr val="tx1"/>
                </a:solidFill>
                <a:effectLst/>
                <a:latin typeface="+mn-lt"/>
                <a:ea typeface="+mn-ea"/>
                <a:cs typeface="+mn-cs"/>
              </a:rPr>
              <a:t>1.  Do you have any comments, concerns, or ideas on the work completed under this project that should be reflected in issues for future efforts?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34A7DF9-A6B9-477B-AD31-7BAB60FB33B5}" type="slidenum">
              <a:rPr lang="en-US" smtClean="0"/>
              <a:t>2</a:t>
            </a:fld>
            <a:endParaRPr lang="en-US"/>
          </a:p>
        </p:txBody>
      </p:sp>
    </p:spTree>
    <p:extLst>
      <p:ext uri="{BB962C8B-B14F-4D97-AF65-F5344CB8AC3E}">
        <p14:creationId xmlns:p14="http://schemas.microsoft.com/office/powerpoint/2010/main" val="29142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97"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2D440403-82D3-4970-A861-60C28E9C2669}" type="slidenum">
              <a:rPr lang="en-US" sz="1200" b="0" strike="noStrike" spc="-1">
                <a:solidFill>
                  <a:srgbClr val="000000"/>
                </a:solidFill>
                <a:latin typeface="+mn-lt"/>
                <a:ea typeface="+mn-ea"/>
              </a:rPr>
              <a:t>3</a:t>
            </a:fld>
            <a:endParaRPr lang="en-US" sz="1200" b="0" strike="noStrike" spc="-1">
              <a:latin typeface="Arial"/>
            </a:endParaRPr>
          </a:p>
        </p:txBody>
      </p:sp>
    </p:spTree>
    <p:extLst>
      <p:ext uri="{BB962C8B-B14F-4D97-AF65-F5344CB8AC3E}">
        <p14:creationId xmlns:p14="http://schemas.microsoft.com/office/powerpoint/2010/main" val="2141012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dirty="0">
              <a:latin typeface="Arial"/>
            </a:endParaRPr>
          </a:p>
        </p:txBody>
      </p:sp>
      <p:sp>
        <p:nvSpPr>
          <p:cNvPr id="377"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81095FB3-7246-4246-8830-A47A221E7AA0}" type="slidenum">
              <a:rPr lang="en-US" sz="1200" b="0" strike="noStrike" spc="-1">
                <a:solidFill>
                  <a:srgbClr val="000000"/>
                </a:solidFill>
                <a:latin typeface="+mn-lt"/>
                <a:ea typeface="+mn-ea"/>
              </a:rPr>
              <a:t>4</a:t>
            </a:fld>
            <a:endParaRPr lang="en-US" sz="1200" b="0" strike="noStrike" spc="-1">
              <a:latin typeface="Arial"/>
            </a:endParaRPr>
          </a:p>
        </p:txBody>
      </p:sp>
    </p:spTree>
    <p:extLst>
      <p:ext uri="{BB962C8B-B14F-4D97-AF65-F5344CB8AC3E}">
        <p14:creationId xmlns:p14="http://schemas.microsoft.com/office/powerpoint/2010/main" val="258020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5</a:t>
            </a:fld>
            <a:endParaRPr lang="en-US" sz="1200" b="0" strike="noStrike" spc="-1">
              <a:latin typeface="Arial"/>
            </a:endParaRPr>
          </a:p>
        </p:txBody>
      </p:sp>
    </p:spTree>
    <p:extLst>
      <p:ext uri="{BB962C8B-B14F-4D97-AF65-F5344CB8AC3E}">
        <p14:creationId xmlns:p14="http://schemas.microsoft.com/office/powerpoint/2010/main" val="3730539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7"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AD73EE17-EA79-41D9-A705-4CE0F9D185C0}" type="slidenum">
              <a:rPr lang="en-US" sz="1200" b="0" strike="noStrike" spc="-1">
                <a:solidFill>
                  <a:srgbClr val="000000"/>
                </a:solidFill>
                <a:latin typeface="+mn-lt"/>
                <a:ea typeface="+mn-ea"/>
              </a:rPr>
              <a:t>6</a:t>
            </a:fld>
            <a:endParaRPr lang="en-US" sz="1200" b="0" strike="noStrike" spc="-1">
              <a:latin typeface="Arial"/>
            </a:endParaRPr>
          </a:p>
        </p:txBody>
      </p:sp>
    </p:spTree>
    <p:extLst>
      <p:ext uri="{BB962C8B-B14F-4D97-AF65-F5344CB8AC3E}">
        <p14:creationId xmlns:p14="http://schemas.microsoft.com/office/powerpoint/2010/main" val="116749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9"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DB7277FC-A64B-4A03-9797-E5B96D28E39F}" type="slidenum">
              <a:rPr lang="en-US" sz="1200" b="0" strike="noStrike" spc="-1">
                <a:solidFill>
                  <a:srgbClr val="000000"/>
                </a:solidFill>
                <a:latin typeface="+mn-lt"/>
                <a:ea typeface="+mn-ea"/>
              </a:rPr>
              <a:t>7</a:t>
            </a:fld>
            <a:endParaRPr lang="en-US" sz="1200" b="0" strike="noStrike" spc="-1">
              <a:latin typeface="Arial"/>
            </a:endParaRPr>
          </a:p>
        </p:txBody>
      </p:sp>
    </p:spTree>
    <p:extLst>
      <p:ext uri="{BB962C8B-B14F-4D97-AF65-F5344CB8AC3E}">
        <p14:creationId xmlns:p14="http://schemas.microsoft.com/office/powerpoint/2010/main" val="980065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91"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5BFD9B6E-257F-496E-93B9-155680A021BC}" type="slidenum">
              <a:rPr lang="en-US" sz="1200" b="0" strike="noStrike" spc="-1">
                <a:solidFill>
                  <a:srgbClr val="000000"/>
                </a:solidFill>
                <a:latin typeface="+mn-lt"/>
                <a:ea typeface="+mn-ea"/>
              </a:rPr>
              <a:t>8</a:t>
            </a:fld>
            <a:endParaRPr lang="en-US" sz="1200" b="0" strike="noStrike" spc="-1">
              <a:latin typeface="Arial"/>
            </a:endParaRPr>
          </a:p>
        </p:txBody>
      </p:sp>
    </p:spTree>
    <p:extLst>
      <p:ext uri="{BB962C8B-B14F-4D97-AF65-F5344CB8AC3E}">
        <p14:creationId xmlns:p14="http://schemas.microsoft.com/office/powerpoint/2010/main" val="3565825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9</a:t>
            </a:fld>
            <a:endParaRPr lang="en-US" sz="1200" b="0" strike="noStrike" spc="-1">
              <a:latin typeface="Arial"/>
            </a:endParaRPr>
          </a:p>
        </p:txBody>
      </p:sp>
    </p:spTree>
    <p:extLst>
      <p:ext uri="{BB962C8B-B14F-4D97-AF65-F5344CB8AC3E}">
        <p14:creationId xmlns:p14="http://schemas.microsoft.com/office/powerpoint/2010/main" val="3716989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10</a:t>
            </a:fld>
            <a:endParaRPr lang="en-US" sz="1200" b="0" strike="noStrike" spc="-1">
              <a:latin typeface="Arial"/>
            </a:endParaRPr>
          </a:p>
        </p:txBody>
      </p:sp>
    </p:spTree>
    <p:extLst>
      <p:ext uri="{BB962C8B-B14F-4D97-AF65-F5344CB8AC3E}">
        <p14:creationId xmlns:p14="http://schemas.microsoft.com/office/powerpoint/2010/main" val="3856653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11</a:t>
            </a:fld>
            <a:endParaRPr lang="en-US" sz="1200" b="0" strike="noStrike" spc="-1">
              <a:latin typeface="Arial"/>
            </a:endParaRPr>
          </a:p>
        </p:txBody>
      </p:sp>
    </p:spTree>
    <p:extLst>
      <p:ext uri="{BB962C8B-B14F-4D97-AF65-F5344CB8AC3E}">
        <p14:creationId xmlns:p14="http://schemas.microsoft.com/office/powerpoint/2010/main" val="2978896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12</a:t>
            </a:fld>
            <a:endParaRPr lang="en-US" sz="1200" b="0" strike="noStrike" spc="-1">
              <a:latin typeface="Arial"/>
            </a:endParaRPr>
          </a:p>
        </p:txBody>
      </p:sp>
    </p:spTree>
    <p:extLst>
      <p:ext uri="{BB962C8B-B14F-4D97-AF65-F5344CB8AC3E}">
        <p14:creationId xmlns:p14="http://schemas.microsoft.com/office/powerpoint/2010/main" val="2229538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13</a:t>
            </a:fld>
            <a:endParaRPr lang="en-US" sz="1200" b="0" strike="noStrike" spc="-1">
              <a:latin typeface="Arial"/>
            </a:endParaRPr>
          </a:p>
        </p:txBody>
      </p:sp>
    </p:spTree>
    <p:extLst>
      <p:ext uri="{BB962C8B-B14F-4D97-AF65-F5344CB8AC3E}">
        <p14:creationId xmlns:p14="http://schemas.microsoft.com/office/powerpoint/2010/main" val="681872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14</a:t>
            </a:fld>
            <a:endParaRPr lang="en-US" sz="1200" b="0" strike="noStrike" spc="-1">
              <a:latin typeface="Arial"/>
            </a:endParaRPr>
          </a:p>
        </p:txBody>
      </p:sp>
    </p:spTree>
    <p:extLst>
      <p:ext uri="{BB962C8B-B14F-4D97-AF65-F5344CB8AC3E}">
        <p14:creationId xmlns:p14="http://schemas.microsoft.com/office/powerpoint/2010/main" val="1168655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16</a:t>
            </a:fld>
            <a:endParaRPr lang="en-US" sz="1200" b="0" strike="noStrike" spc="-1">
              <a:latin typeface="Arial"/>
            </a:endParaRPr>
          </a:p>
        </p:txBody>
      </p:sp>
    </p:spTree>
    <p:extLst>
      <p:ext uri="{BB962C8B-B14F-4D97-AF65-F5344CB8AC3E}">
        <p14:creationId xmlns:p14="http://schemas.microsoft.com/office/powerpoint/2010/main" val="3272421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body"/>
          </p:nvPr>
        </p:nvSpPr>
        <p:spPr>
          <a:xfrm>
            <a:off x="702360" y="4421880"/>
            <a:ext cx="5616000" cy="4186440"/>
          </a:xfrm>
          <a:prstGeom prst="rect">
            <a:avLst/>
          </a:prstGeom>
        </p:spPr>
        <p:txBody>
          <a:bodyPr lIns="93240" tIns="46800" rIns="93240" bIns="46800"/>
          <a:lstStyle/>
          <a:p>
            <a:endParaRPr lang="en-US" sz="2000" b="0" strike="noStrike" spc="-1">
              <a:latin typeface="Arial"/>
            </a:endParaRPr>
          </a:p>
        </p:txBody>
      </p:sp>
      <p:sp>
        <p:nvSpPr>
          <p:cNvPr id="385" name="CustomShape 2"/>
          <p:cNvSpPr/>
          <p:nvPr/>
        </p:nvSpPr>
        <p:spPr>
          <a:xfrm>
            <a:off x="3978000" y="8841960"/>
            <a:ext cx="3040920" cy="462960"/>
          </a:xfrm>
          <a:prstGeom prst="rect">
            <a:avLst/>
          </a:prstGeom>
          <a:noFill/>
          <a:ln>
            <a:noFill/>
          </a:ln>
        </p:spPr>
        <p:style>
          <a:lnRef idx="0">
            <a:scrgbClr r="0" g="0" b="0"/>
          </a:lnRef>
          <a:fillRef idx="0">
            <a:scrgbClr r="0" g="0" b="0"/>
          </a:fillRef>
          <a:effectRef idx="0">
            <a:scrgbClr r="0" g="0" b="0"/>
          </a:effectRef>
          <a:fontRef idx="minor"/>
        </p:style>
        <p:txBody>
          <a:bodyPr lIns="93240" tIns="46800" rIns="93240" bIns="46800" anchor="b"/>
          <a:lstStyle/>
          <a:p>
            <a:pPr algn="r">
              <a:lnSpc>
                <a:spcPct val="100000"/>
              </a:lnSpc>
            </a:pPr>
            <a:fld id="{4954367D-F94E-40CE-8175-89C2734320CC}" type="slidenum">
              <a:rPr lang="en-US" sz="1200" b="0" strike="noStrike" spc="-1">
                <a:solidFill>
                  <a:srgbClr val="000000"/>
                </a:solidFill>
                <a:latin typeface="+mn-lt"/>
                <a:ea typeface="+mn-ea"/>
              </a:rPr>
              <a:t>17</a:t>
            </a:fld>
            <a:endParaRPr lang="en-US" sz="1200" b="0" strike="noStrike" spc="-1">
              <a:latin typeface="Arial"/>
            </a:endParaRPr>
          </a:p>
        </p:txBody>
      </p:sp>
    </p:spTree>
    <p:extLst>
      <p:ext uri="{BB962C8B-B14F-4D97-AF65-F5344CB8AC3E}">
        <p14:creationId xmlns:p14="http://schemas.microsoft.com/office/powerpoint/2010/main" val="2199301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41"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4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4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5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5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6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7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022080" y="3682080"/>
            <a:ext cx="2649600" cy="189684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457200" y="3682080"/>
            <a:ext cx="26496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79"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8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8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8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8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89" name="PlaceHolder 3"/>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
        <p:nvSpPr>
          <p:cNvPr id="90" name="PlaceHolder 4"/>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9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9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9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9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9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9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0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3200" b="0" strike="noStrike" spc="-1">
              <a:latin typeface="Arial"/>
            </a:endParaRPr>
          </a:p>
        </p:txBody>
      </p:sp>
      <p:sp>
        <p:nvSpPr>
          <p:cNvPr id="10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0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10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105"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
        <p:nvSpPr>
          <p:cNvPr id="106" name="PlaceHolder 5"/>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0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3200" b="0" strike="noStrike" spc="-1">
              <a:latin typeface="Arial"/>
            </a:endParaRPr>
          </a:p>
        </p:txBody>
      </p:sp>
      <p:sp>
        <p:nvSpPr>
          <p:cNvPr id="10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3200" b="0" strike="noStrike" spc="-1">
              <a:latin typeface="Arial"/>
            </a:endParaRPr>
          </a:p>
        </p:txBody>
      </p:sp>
      <p:sp>
        <p:nvSpPr>
          <p:cNvPr id="11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3200" b="0" strike="noStrike" spc="-1">
              <a:latin typeface="Arial"/>
            </a:endParaRPr>
          </a:p>
        </p:txBody>
      </p:sp>
      <p:sp>
        <p:nvSpPr>
          <p:cNvPr id="111" name="PlaceHolder 5"/>
          <p:cNvSpPr>
            <a:spLocks noGrp="1"/>
          </p:cNvSpPr>
          <p:nvPr>
            <p:ph type="body"/>
          </p:nvPr>
        </p:nvSpPr>
        <p:spPr>
          <a:xfrm>
            <a:off x="6022080" y="3682080"/>
            <a:ext cx="2649600" cy="1896840"/>
          </a:xfrm>
          <a:prstGeom prst="rect">
            <a:avLst/>
          </a:prstGeom>
        </p:spPr>
        <p:txBody>
          <a:bodyPr lIns="0" tIns="0" rIns="0" bIns="0">
            <a:normAutofit/>
          </a:bodyPr>
          <a:lstStyle/>
          <a:p>
            <a:endParaRPr lang="en-US" sz="3200" b="0" strike="noStrike" spc="-1">
              <a:latin typeface="Arial"/>
            </a:endParaRPr>
          </a:p>
        </p:txBody>
      </p:sp>
      <p:sp>
        <p:nvSpPr>
          <p:cNvPr id="11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3200" b="0" strike="noStrike" spc="-1">
              <a:latin typeface="Arial"/>
            </a:endParaRPr>
          </a:p>
        </p:txBody>
      </p:sp>
      <p:sp>
        <p:nvSpPr>
          <p:cNvPr id="113" name="PlaceHolder 7"/>
          <p:cNvSpPr>
            <a:spLocks noGrp="1"/>
          </p:cNvSpPr>
          <p:nvPr>
            <p:ph type="body"/>
          </p:nvPr>
        </p:nvSpPr>
        <p:spPr>
          <a:xfrm>
            <a:off x="457200" y="3682080"/>
            <a:ext cx="26496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17"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1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2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12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2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127" name="PlaceHolder 3"/>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
        <p:nvSpPr>
          <p:cNvPr id="128" name="PlaceHolder 4"/>
          <p:cNvSpPr>
            <a:spLocks noGrp="1"/>
          </p:cNvSpPr>
          <p:nvPr>
            <p:ph type="body"/>
          </p:nvPr>
        </p:nvSpPr>
        <p:spPr>
          <a:xfrm>
            <a:off x="4674240" y="1604520"/>
            <a:ext cx="401580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3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3200" b="0" strike="noStrike" spc="-1">
              <a:latin typeface="Arial"/>
            </a:endParaRPr>
          </a:p>
        </p:txBody>
      </p:sp>
      <p:sp>
        <p:nvSpPr>
          <p:cNvPr id="1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13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3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13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13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3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3200" b="0" strike="noStrike" spc="-1">
              <a:latin typeface="Arial"/>
            </a:endParaRPr>
          </a:p>
        </p:txBody>
      </p:sp>
      <p:sp>
        <p:nvSpPr>
          <p:cNvPr id="13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4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3200" b="0" strike="noStrike" spc="-1">
              <a:latin typeface="Arial"/>
            </a:endParaRPr>
          </a:p>
        </p:txBody>
      </p:sp>
      <p:sp>
        <p:nvSpPr>
          <p:cNvPr id="14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3200" b="0" strike="noStrike" spc="-1">
              <a:latin typeface="Arial"/>
            </a:endParaRPr>
          </a:p>
        </p:txBody>
      </p:sp>
      <p:sp>
        <p:nvSpPr>
          <p:cNvPr id="143"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3200" b="0" strike="noStrike" spc="-1">
              <a:latin typeface="Arial"/>
            </a:endParaRPr>
          </a:p>
        </p:txBody>
      </p:sp>
      <p:sp>
        <p:nvSpPr>
          <p:cNvPr id="144" name="PlaceHolder 5"/>
          <p:cNvSpPr>
            <a:spLocks noGrp="1"/>
          </p:cNvSpPr>
          <p:nvPr>
            <p:ph type="body"/>
          </p:nvPr>
        </p:nvSpPr>
        <p:spPr>
          <a:xfrm>
            <a:off x="457200" y="3682080"/>
            <a:ext cx="40158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14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3200" b="0" strike="noStrike" spc="-1">
              <a:latin typeface="Arial"/>
            </a:endParaRPr>
          </a:p>
        </p:txBody>
      </p:sp>
      <p:sp>
        <p:nvSpPr>
          <p:cNvPr id="14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3200" b="0" strike="noStrike" spc="-1">
              <a:latin typeface="Arial"/>
            </a:endParaRPr>
          </a:p>
        </p:txBody>
      </p:sp>
      <p:sp>
        <p:nvSpPr>
          <p:cNvPr id="14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3200" b="0" strike="noStrike" spc="-1">
              <a:latin typeface="Arial"/>
            </a:endParaRPr>
          </a:p>
        </p:txBody>
      </p:sp>
      <p:sp>
        <p:nvSpPr>
          <p:cNvPr id="149" name="PlaceHolder 5"/>
          <p:cNvSpPr>
            <a:spLocks noGrp="1"/>
          </p:cNvSpPr>
          <p:nvPr>
            <p:ph type="body"/>
          </p:nvPr>
        </p:nvSpPr>
        <p:spPr>
          <a:xfrm>
            <a:off x="6022080" y="3682080"/>
            <a:ext cx="2649600" cy="1896840"/>
          </a:xfrm>
          <a:prstGeom prst="rect">
            <a:avLst/>
          </a:prstGeom>
        </p:spPr>
        <p:txBody>
          <a:bodyPr lIns="0" tIns="0" rIns="0" bIns="0">
            <a:normAutofit/>
          </a:bodyPr>
          <a:lstStyle/>
          <a:p>
            <a:endParaRPr lang="en-US" sz="3200" b="0" strike="noStrike" spc="-1">
              <a:latin typeface="Arial"/>
            </a:endParaRPr>
          </a:p>
        </p:txBody>
      </p:sp>
      <p:sp>
        <p:nvSpPr>
          <p:cNvPr id="15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3200" b="0" strike="noStrike" spc="-1">
              <a:latin typeface="Arial"/>
            </a:endParaRPr>
          </a:p>
        </p:txBody>
      </p:sp>
      <p:sp>
        <p:nvSpPr>
          <p:cNvPr id="151" name="PlaceHolder 7"/>
          <p:cNvSpPr>
            <a:spLocks noGrp="1"/>
          </p:cNvSpPr>
          <p:nvPr>
            <p:ph type="body"/>
          </p:nvPr>
        </p:nvSpPr>
        <p:spPr>
          <a:xfrm>
            <a:off x="457200" y="3682080"/>
            <a:ext cx="264960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n-US" sz="4400" b="0" strike="noStrike" spc="-1">
                <a:latin typeface="Arial"/>
              </a:rPr>
              <a:t>Click to edit the title text format</a:t>
            </a:r>
          </a:p>
        </p:txBody>
      </p:sp>
      <p:sp>
        <p:nvSpPr>
          <p:cNvPr id="77"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n-US" sz="4400" b="0" strike="noStrike" spc="-1">
                <a:latin typeface="Arial"/>
              </a:rPr>
              <a:t>Click to edit the title text format</a:t>
            </a:r>
          </a:p>
        </p:txBody>
      </p:sp>
      <p:sp>
        <p:nvSpPr>
          <p:cNvPr id="115"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253" y="501733"/>
            <a:ext cx="8229240" cy="1469572"/>
          </a:xfrm>
        </p:spPr>
        <p:txBody>
          <a:bodyPr/>
          <a:lstStyle/>
          <a:p>
            <a:pPr>
              <a:spcAft>
                <a:spcPts val="6000"/>
              </a:spcAft>
            </a:pPr>
            <a:r>
              <a:rPr lang="en-US" dirty="0" smtClean="0"/>
              <a:t>VE-State Review Meeting</a:t>
            </a:r>
            <a:br>
              <a:rPr lang="en-US" dirty="0" smtClean="0"/>
            </a:br>
            <a:r>
              <a:rPr lang="en-US" sz="3200" dirty="0" smtClean="0"/>
              <a:t>December 18, 2018</a:t>
            </a:r>
            <a:r>
              <a:rPr lang="en-US" dirty="0" smtClean="0"/>
              <a:t/>
            </a:r>
            <a:br>
              <a:rPr lang="en-US" dirty="0" smtClean="0"/>
            </a:br>
            <a:endParaRPr lang="en-US" sz="3200" dirty="0"/>
          </a:p>
        </p:txBody>
      </p:sp>
      <p:sp>
        <p:nvSpPr>
          <p:cNvPr id="4" name="TextBox 3"/>
          <p:cNvSpPr txBox="1"/>
          <p:nvPr/>
        </p:nvSpPr>
        <p:spPr>
          <a:xfrm>
            <a:off x="374253" y="2208810"/>
            <a:ext cx="7515199" cy="3170099"/>
          </a:xfrm>
          <a:prstGeom prst="rect">
            <a:avLst/>
          </a:prstGeom>
          <a:noFill/>
        </p:spPr>
        <p:txBody>
          <a:bodyPr wrap="none" rtlCol="0">
            <a:spAutoFit/>
          </a:bodyPr>
          <a:lstStyle/>
          <a:p>
            <a:pPr marL="457200" indent="-457200">
              <a:spcAft>
                <a:spcPts val="1200"/>
              </a:spcAft>
              <a:buFont typeface="Arial" panose="020B0604020202020204" pitchFamily="34" charset="0"/>
              <a:buChar char="•"/>
            </a:pPr>
            <a:r>
              <a:rPr lang="en-US" sz="3200" dirty="0" smtClean="0"/>
              <a:t>Review</a:t>
            </a:r>
          </a:p>
          <a:p>
            <a:pPr marL="457200" indent="-457200">
              <a:spcAft>
                <a:spcPts val="1200"/>
              </a:spcAft>
              <a:buFont typeface="Arial" panose="020B0604020202020204" pitchFamily="34" charset="0"/>
              <a:buChar char="•"/>
            </a:pPr>
            <a:r>
              <a:rPr lang="en-US" sz="3200" dirty="0" smtClean="0"/>
              <a:t>Completed Models and Modules</a:t>
            </a:r>
          </a:p>
          <a:p>
            <a:pPr marL="457200" indent="-457200">
              <a:spcAft>
                <a:spcPts val="1200"/>
              </a:spcAft>
              <a:buFont typeface="Arial" panose="020B0604020202020204" pitchFamily="34" charset="0"/>
              <a:buChar char="•"/>
            </a:pPr>
            <a:r>
              <a:rPr lang="en-US" sz="3200" dirty="0" smtClean="0"/>
              <a:t>Modules and Testing to be Completed</a:t>
            </a:r>
          </a:p>
          <a:p>
            <a:pPr marL="457200" indent="-457200">
              <a:spcAft>
                <a:spcPts val="1200"/>
              </a:spcAft>
              <a:buFont typeface="Arial" panose="020B0604020202020204" pitchFamily="34" charset="0"/>
              <a:buChar char="•"/>
            </a:pPr>
            <a:r>
              <a:rPr lang="en-US" sz="3200" dirty="0" smtClean="0"/>
              <a:t>Issues</a:t>
            </a:r>
          </a:p>
          <a:p>
            <a:pPr marL="457200" indent="-457200">
              <a:spcAft>
                <a:spcPts val="1200"/>
              </a:spcAft>
              <a:buFont typeface="Arial" panose="020B0604020202020204" pitchFamily="34" charset="0"/>
              <a:buChar char="•"/>
            </a:pPr>
            <a:r>
              <a:rPr lang="en-US" sz="3200" dirty="0" smtClean="0"/>
              <a:t>VE-State Inputs</a:t>
            </a:r>
            <a:endParaRPr lang="en-US" dirty="0"/>
          </a:p>
        </p:txBody>
      </p:sp>
    </p:spTree>
    <p:extLst>
      <p:ext uri="{BB962C8B-B14F-4D97-AF65-F5344CB8AC3E}">
        <p14:creationId xmlns:p14="http://schemas.microsoft.com/office/powerpoint/2010/main" val="11397864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7640" y="3967266"/>
            <a:ext cx="8763000" cy="20525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8" name="Rectangle 7"/>
          <p:cNvSpPr/>
          <p:nvPr/>
        </p:nvSpPr>
        <p:spPr>
          <a:xfrm>
            <a:off x="152400" y="6019801"/>
            <a:ext cx="8763000" cy="4588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52400" y="1138136"/>
            <a:ext cx="8763000" cy="282913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52919" y="0"/>
            <a:ext cx="8662482" cy="990600"/>
          </a:xfrm>
        </p:spPr>
        <p:txBody>
          <a:bodyPr/>
          <a:lstStyle/>
          <a:p>
            <a:r>
              <a:rPr lang="en-US" dirty="0" smtClean="0"/>
              <a:t>Series of Meetings</a:t>
            </a:r>
            <a:endParaRPr lang="en-US" dirty="0"/>
          </a:p>
        </p:txBody>
      </p:sp>
      <p:sp>
        <p:nvSpPr>
          <p:cNvPr id="3" name="Content Placeholder 2"/>
          <p:cNvSpPr>
            <a:spLocks noGrp="1"/>
          </p:cNvSpPr>
          <p:nvPr>
            <p:ph idx="4294967295"/>
          </p:nvPr>
        </p:nvSpPr>
        <p:spPr>
          <a:xfrm>
            <a:off x="457200" y="1295401"/>
            <a:ext cx="8229600" cy="5715000"/>
          </a:xfrm>
          <a:prstGeom prst="rect">
            <a:avLst/>
          </a:prstGeom>
        </p:spPr>
        <p:txBody>
          <a:bodyPr>
            <a:normAutofit fontScale="55000" lnSpcReduction="20000"/>
          </a:bodyPr>
          <a:lstStyle/>
          <a:p>
            <a:pPr marL="0" indent="0">
              <a:buNone/>
            </a:pPr>
            <a:r>
              <a:rPr lang="en-US" b="1" u="sng" dirty="0"/>
              <a:t>VE-State pilot project</a:t>
            </a:r>
            <a:endParaRPr lang="en-US" dirty="0"/>
          </a:p>
          <a:p>
            <a:pPr marL="0" indent="0">
              <a:buNone/>
            </a:pPr>
            <a:r>
              <a:rPr lang="en-US" b="1" dirty="0"/>
              <a:t>Consultant </a:t>
            </a:r>
            <a:r>
              <a:rPr lang="en-US" b="1" dirty="0" smtClean="0"/>
              <a:t>team:  </a:t>
            </a:r>
          </a:p>
          <a:p>
            <a:pPr marL="0" indent="0">
              <a:buNone/>
            </a:pPr>
            <a:r>
              <a:rPr lang="en-US" dirty="0" smtClean="0"/>
              <a:t>Oregon Systems Analytics &amp; RSG</a:t>
            </a:r>
          </a:p>
          <a:p>
            <a:pPr marL="0" indent="0">
              <a:buNone/>
            </a:pPr>
            <a:endParaRPr lang="en-US" b="1" dirty="0" smtClean="0"/>
          </a:p>
          <a:p>
            <a:pPr marL="0" indent="0">
              <a:buNone/>
            </a:pPr>
            <a:r>
              <a:rPr lang="en-US" b="1" dirty="0" smtClean="0"/>
              <a:t>Oversight </a:t>
            </a:r>
            <a:r>
              <a:rPr lang="en-US" b="1" dirty="0"/>
              <a:t>Group</a:t>
            </a:r>
            <a:r>
              <a:rPr lang="en-US" dirty="0"/>
              <a:t>:  </a:t>
            </a:r>
            <a:r>
              <a:rPr lang="en-US" dirty="0" smtClean="0"/>
              <a:t> FHWA, Volpe, </a:t>
            </a:r>
            <a:r>
              <a:rPr lang="en-US" dirty="0" err="1" smtClean="0"/>
              <a:t>MdDOT</a:t>
            </a:r>
            <a:r>
              <a:rPr lang="en-US" dirty="0" smtClean="0"/>
              <a:t>-BWI, WSDOT, ODOT</a:t>
            </a:r>
          </a:p>
          <a:p>
            <a:pPr marL="0" indent="0">
              <a:lnSpc>
                <a:spcPct val="120000"/>
              </a:lnSpc>
              <a:buNone/>
            </a:pPr>
            <a:r>
              <a:rPr lang="en-US" b="1" dirty="0" smtClean="0"/>
              <a:t>Oversight </a:t>
            </a:r>
            <a:r>
              <a:rPr lang="en-US" b="1" dirty="0"/>
              <a:t>Group charge</a:t>
            </a:r>
            <a:r>
              <a:rPr lang="en-US" dirty="0"/>
              <a:t>: Review the plan/methods with the objective to further this </a:t>
            </a:r>
            <a:r>
              <a:rPr lang="en-US" u="sng" dirty="0"/>
              <a:t>pilot’s</a:t>
            </a:r>
            <a:r>
              <a:rPr lang="en-US" dirty="0"/>
              <a:t> findings/products as part of future pooled fund activities, and participate in necessary changes to the VE framework. </a:t>
            </a:r>
            <a:endParaRPr lang="en-US" dirty="0" smtClean="0"/>
          </a:p>
          <a:p>
            <a:pPr marL="0" indent="0">
              <a:buNone/>
            </a:pPr>
            <a:r>
              <a:rPr lang="en-US" dirty="0" smtClean="0"/>
              <a:t>Note:  Funding/schedule </a:t>
            </a:r>
            <a:r>
              <a:rPr lang="en-US" dirty="0"/>
              <a:t>limit the oversight role to one of primarily review and advice. </a:t>
            </a:r>
          </a:p>
          <a:p>
            <a:pPr marL="0" indent="0">
              <a:buNone/>
            </a:pPr>
            <a:r>
              <a:rPr lang="en-US" dirty="0"/>
              <a:t> </a:t>
            </a:r>
          </a:p>
          <a:p>
            <a:pPr marL="0" indent="0">
              <a:buNone/>
            </a:pPr>
            <a:r>
              <a:rPr lang="en-US" b="1" dirty="0" smtClean="0"/>
              <a:t>Schedule</a:t>
            </a:r>
            <a:r>
              <a:rPr lang="en-US" b="1" dirty="0"/>
              <a:t>:  </a:t>
            </a:r>
            <a:r>
              <a:rPr lang="en-US" dirty="0"/>
              <a:t>June-November 2018, roughly 4-5 monthly 1.5 hour </a:t>
            </a:r>
            <a:r>
              <a:rPr lang="en-US" dirty="0" smtClean="0"/>
              <a:t>meetings</a:t>
            </a:r>
          </a:p>
          <a:p>
            <a:pPr marL="514350" indent="-514350">
              <a:buFont typeface="+mj-lt"/>
              <a:buAutoNum type="arabicPeriod"/>
            </a:pPr>
            <a:r>
              <a:rPr lang="en-US" dirty="0" smtClean="0"/>
              <a:t>May 30, 2018 – Kickoff </a:t>
            </a:r>
          </a:p>
          <a:p>
            <a:pPr marL="514350" indent="-514350">
              <a:buFont typeface="+mj-lt"/>
              <a:buAutoNum type="arabicPeriod"/>
            </a:pPr>
            <a:r>
              <a:rPr lang="en-US" dirty="0" smtClean="0"/>
              <a:t>July 5, 2018 – Input on “Integration Plan” approach</a:t>
            </a:r>
          </a:p>
          <a:p>
            <a:pPr marL="514350" indent="-514350">
              <a:buFont typeface="+mj-lt"/>
              <a:buAutoNum type="arabicPeriod"/>
            </a:pPr>
            <a:r>
              <a:rPr lang="en-US" dirty="0" smtClean="0">
                <a:solidFill>
                  <a:sysClr val="windowText" lastClr="000000"/>
                </a:solidFill>
              </a:rPr>
              <a:t>Oct 3, 2018 – Review approach, 3D code/inputs, remaining code plans</a:t>
            </a:r>
          </a:p>
          <a:p>
            <a:pPr marL="514350" indent="-514350">
              <a:buFont typeface="+mj-lt"/>
              <a:buAutoNum type="arabicPeriod"/>
            </a:pPr>
            <a:r>
              <a:rPr lang="en-US" dirty="0" smtClean="0">
                <a:solidFill>
                  <a:srgbClr val="FF0000"/>
                </a:solidFill>
              </a:rPr>
              <a:t>Dec 18, 2018 </a:t>
            </a:r>
            <a:r>
              <a:rPr lang="en-US" dirty="0" smtClean="0"/>
              <a:t>– Review full code/inputs, </a:t>
            </a:r>
            <a:r>
              <a:rPr lang="en-US" dirty="0" smtClean="0">
                <a:solidFill>
                  <a:sysClr val="windowText" lastClr="000000"/>
                </a:solidFill>
              </a:rPr>
              <a:t>Oregon </a:t>
            </a:r>
            <a:r>
              <a:rPr lang="en-US" dirty="0">
                <a:solidFill>
                  <a:sysClr val="windowText" lastClr="000000"/>
                </a:solidFill>
              </a:rPr>
              <a:t>“real world” </a:t>
            </a:r>
            <a:r>
              <a:rPr lang="en-US" dirty="0" smtClean="0">
                <a:solidFill>
                  <a:sysClr val="windowText" lastClr="000000"/>
                </a:solidFill>
              </a:rPr>
              <a:t>Test, </a:t>
            </a:r>
            <a:r>
              <a:rPr lang="en-US" dirty="0" smtClean="0">
                <a:solidFill>
                  <a:srgbClr val="FF0000"/>
                </a:solidFill>
              </a:rPr>
              <a:t>Final Report</a:t>
            </a:r>
          </a:p>
          <a:p>
            <a:pPr marL="0" indent="0">
              <a:buNone/>
            </a:pPr>
            <a:r>
              <a:rPr lang="en-US" dirty="0" smtClean="0"/>
              <a:t>Other:  E-forum (between meetings);  Wiki Status Report, GitHub Issue Tracking</a:t>
            </a:r>
          </a:p>
          <a:p>
            <a:pPr marL="0" indent="0">
              <a:buNone/>
            </a:pPr>
            <a:endParaRPr lang="en-US" dirty="0" smtClean="0"/>
          </a:p>
          <a:p>
            <a:pPr marL="0" indent="0">
              <a:buNone/>
            </a:pPr>
            <a:r>
              <a:rPr lang="en-US" b="1" dirty="0" smtClean="0"/>
              <a:t>Product:</a:t>
            </a:r>
            <a:r>
              <a:rPr lang="en-US" dirty="0" smtClean="0"/>
              <a:t> “Integration Plan”; code &amp; inputs; Documentation of Issues for future efforts</a:t>
            </a:r>
          </a:p>
        </p:txBody>
      </p:sp>
      <p:sp>
        <p:nvSpPr>
          <p:cNvPr id="5" name="TextBox 4"/>
          <p:cNvSpPr txBox="1"/>
          <p:nvPr/>
        </p:nvSpPr>
        <p:spPr>
          <a:xfrm>
            <a:off x="5134583" y="823608"/>
            <a:ext cx="3552217"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b="1" dirty="0" smtClean="0">
                <a:solidFill>
                  <a:schemeClr val="tx1"/>
                </a:solidFill>
              </a:rPr>
              <a:t>Oversight Group Expectations</a:t>
            </a:r>
            <a:r>
              <a:rPr lang="en-US" dirty="0" smtClean="0">
                <a:solidFill>
                  <a:schemeClr val="tx1"/>
                </a:solidFill>
              </a:rPr>
              <a:t>: </a:t>
            </a:r>
          </a:p>
          <a:p>
            <a:pPr algn="ctr"/>
            <a:r>
              <a:rPr lang="en-US" dirty="0" smtClean="0"/>
              <a:t>Influence direction of work</a:t>
            </a:r>
          </a:p>
          <a:p>
            <a:pPr algn="ctr"/>
            <a:r>
              <a:rPr lang="en-US" dirty="0" smtClean="0"/>
              <a:t>Understand approach to work</a:t>
            </a:r>
          </a:p>
          <a:p>
            <a:pPr algn="ctr"/>
            <a:r>
              <a:rPr lang="en-US" dirty="0" smtClean="0"/>
              <a:t>“Concept” level background</a:t>
            </a:r>
          </a:p>
        </p:txBody>
      </p:sp>
    </p:spTree>
    <p:extLst>
      <p:ext uri="{BB962C8B-B14F-4D97-AF65-F5344CB8AC3E}">
        <p14:creationId xmlns:p14="http://schemas.microsoft.com/office/powerpoint/2010/main" val="410486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55BB45F5-98F3-4996-B6AA-98809AA9EC5F}" type="slidenum">
              <a:rPr lang="en-US" sz="1800" b="0" strike="noStrike" spc="-1">
                <a:solidFill>
                  <a:srgbClr val="000000"/>
                </a:solidFill>
                <a:latin typeface="Calibri Light"/>
                <a:ea typeface="DejaVu Sans"/>
              </a:rPr>
              <a:t>3</a:t>
            </a:fld>
            <a:endParaRPr lang="en-US" sz="1800" b="0" strike="noStrike" spc="-1">
              <a:latin typeface="Arial"/>
            </a:endParaRPr>
          </a:p>
        </p:txBody>
      </p:sp>
      <p:sp>
        <p:nvSpPr>
          <p:cNvPr id="34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a:solidFill>
                  <a:srgbClr val="FFFFFF"/>
                </a:solidFill>
                <a:latin typeface="Calibri Light"/>
                <a:ea typeface="DejaVu Sans"/>
              </a:rPr>
              <a:t>Work Program</a:t>
            </a:r>
            <a:endParaRPr lang="en-US" sz="3200" b="0" strike="noStrike" spc="-1">
              <a:latin typeface="Arial"/>
            </a:endParaRPr>
          </a:p>
        </p:txBody>
      </p:sp>
      <p:sp>
        <p:nvSpPr>
          <p:cNvPr id="345" name="CustomShape 3"/>
          <p:cNvSpPr/>
          <p:nvPr/>
        </p:nvSpPr>
        <p:spPr>
          <a:xfrm>
            <a:off x="511920" y="1005120"/>
            <a:ext cx="8263800" cy="5821920"/>
          </a:xfrm>
          <a:prstGeom prst="rect">
            <a:avLst/>
          </a:prstGeom>
          <a:noFill/>
          <a:ln>
            <a:noFill/>
          </a:ln>
        </p:spPr>
        <p:style>
          <a:lnRef idx="0">
            <a:scrgbClr r="0" g="0" b="0"/>
          </a:lnRef>
          <a:fillRef idx="0">
            <a:scrgbClr r="0" g="0" b="0"/>
          </a:fillRef>
          <a:effectRef idx="0">
            <a:scrgbClr r="0" g="0" b="0"/>
          </a:effectRef>
          <a:fontRef idx="minor"/>
        </p:style>
      </p:sp>
      <p:sp>
        <p:nvSpPr>
          <p:cNvPr id="346" name="CustomShape 4"/>
          <p:cNvSpPr/>
          <p:nvPr/>
        </p:nvSpPr>
        <p:spPr>
          <a:xfrm>
            <a:off x="8701560" y="6458040"/>
            <a:ext cx="438120" cy="3931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2000" b="0" strike="noStrike" spc="-1">
                <a:solidFill>
                  <a:srgbClr val="000000"/>
                </a:solidFill>
                <a:latin typeface="Calibri Light"/>
                <a:ea typeface="DejaVu Sans"/>
              </a:rPr>
              <a:t>16</a:t>
            </a:r>
            <a:endParaRPr lang="en-US" sz="2000" b="0" strike="noStrike" spc="-1">
              <a:latin typeface="Arial"/>
            </a:endParaRPr>
          </a:p>
        </p:txBody>
      </p:sp>
      <p:pic>
        <p:nvPicPr>
          <p:cNvPr id="347" name="Picture 1"/>
          <p:cNvPicPr/>
          <p:nvPr/>
        </p:nvPicPr>
        <p:blipFill>
          <a:blip r:embed="rId3"/>
          <a:srcRect l="44457"/>
          <a:stretch/>
        </p:blipFill>
        <p:spPr>
          <a:xfrm>
            <a:off x="5995800" y="1295640"/>
            <a:ext cx="3143880" cy="3882600"/>
          </a:xfrm>
          <a:prstGeom prst="rect">
            <a:avLst/>
          </a:prstGeom>
          <a:ln>
            <a:noFill/>
          </a:ln>
        </p:spPr>
      </p:pic>
      <p:pic>
        <p:nvPicPr>
          <p:cNvPr id="348" name="Picture 7"/>
          <p:cNvPicPr/>
          <p:nvPr/>
        </p:nvPicPr>
        <p:blipFill>
          <a:blip r:embed="rId3"/>
          <a:srcRect r="55543"/>
          <a:stretch/>
        </p:blipFill>
        <p:spPr>
          <a:xfrm>
            <a:off x="0" y="1295640"/>
            <a:ext cx="5996520" cy="3882600"/>
          </a:xfrm>
          <a:prstGeom prst="rect">
            <a:avLst/>
          </a:prstGeom>
          <a:ln>
            <a:noFill/>
          </a:ln>
        </p:spPr>
      </p:pic>
      <p:sp>
        <p:nvSpPr>
          <p:cNvPr id="349" name="CustomShape 5"/>
          <p:cNvSpPr/>
          <p:nvPr/>
        </p:nvSpPr>
        <p:spPr>
          <a:xfrm>
            <a:off x="6048000" y="168516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0" name="CustomShape 6"/>
          <p:cNvSpPr/>
          <p:nvPr/>
        </p:nvSpPr>
        <p:spPr>
          <a:xfrm>
            <a:off x="6489720" y="168516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1" name="CustomShape 7"/>
          <p:cNvSpPr/>
          <p:nvPr/>
        </p:nvSpPr>
        <p:spPr>
          <a:xfrm>
            <a:off x="6930720" y="168516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2" name="CustomShape 8"/>
          <p:cNvSpPr/>
          <p:nvPr/>
        </p:nvSpPr>
        <p:spPr>
          <a:xfrm>
            <a:off x="7399440" y="169128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3" name="CustomShape 9"/>
          <p:cNvSpPr/>
          <p:nvPr/>
        </p:nvSpPr>
        <p:spPr>
          <a:xfrm>
            <a:off x="7827840" y="168516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4" name="CustomShape 10"/>
          <p:cNvSpPr/>
          <p:nvPr/>
        </p:nvSpPr>
        <p:spPr>
          <a:xfrm>
            <a:off x="8264160" y="168516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5" name="CustomShape 11"/>
          <p:cNvSpPr/>
          <p:nvPr/>
        </p:nvSpPr>
        <p:spPr>
          <a:xfrm>
            <a:off x="8721720" y="1685160"/>
            <a:ext cx="363960" cy="41796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56" name="CustomShape 12"/>
          <p:cNvSpPr/>
          <p:nvPr/>
        </p:nvSpPr>
        <p:spPr>
          <a:xfrm>
            <a:off x="5999040" y="1742400"/>
            <a:ext cx="46764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May</a:t>
            </a:r>
            <a:endParaRPr lang="en-US" sz="1200" b="0" strike="noStrike" spc="-1">
              <a:latin typeface="Arial"/>
            </a:endParaRPr>
          </a:p>
        </p:txBody>
      </p:sp>
      <p:sp>
        <p:nvSpPr>
          <p:cNvPr id="357" name="CustomShape 13"/>
          <p:cNvSpPr/>
          <p:nvPr/>
        </p:nvSpPr>
        <p:spPr>
          <a:xfrm>
            <a:off x="6410880" y="1740240"/>
            <a:ext cx="51192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June</a:t>
            </a:r>
            <a:endParaRPr lang="en-US" sz="1200" b="0" strike="noStrike" spc="-1">
              <a:latin typeface="Arial"/>
            </a:endParaRPr>
          </a:p>
        </p:txBody>
      </p:sp>
      <p:sp>
        <p:nvSpPr>
          <p:cNvPr id="358" name="CustomShape 14"/>
          <p:cNvSpPr/>
          <p:nvPr/>
        </p:nvSpPr>
        <p:spPr>
          <a:xfrm>
            <a:off x="6888600" y="1745280"/>
            <a:ext cx="45108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July</a:t>
            </a:r>
            <a:endParaRPr lang="en-US" sz="1200" b="0" strike="noStrike" spc="-1">
              <a:latin typeface="Arial"/>
            </a:endParaRPr>
          </a:p>
        </p:txBody>
      </p:sp>
      <p:sp>
        <p:nvSpPr>
          <p:cNvPr id="359" name="CustomShape 15"/>
          <p:cNvSpPr/>
          <p:nvPr/>
        </p:nvSpPr>
        <p:spPr>
          <a:xfrm>
            <a:off x="7347600" y="1749240"/>
            <a:ext cx="45252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Aug</a:t>
            </a:r>
            <a:endParaRPr lang="en-US" sz="1200" b="0" strike="noStrike" spc="-1">
              <a:latin typeface="Arial"/>
            </a:endParaRPr>
          </a:p>
        </p:txBody>
      </p:sp>
      <p:sp>
        <p:nvSpPr>
          <p:cNvPr id="360" name="CustomShape 16"/>
          <p:cNvSpPr/>
          <p:nvPr/>
        </p:nvSpPr>
        <p:spPr>
          <a:xfrm>
            <a:off x="7762320" y="1742400"/>
            <a:ext cx="49500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Sept</a:t>
            </a:r>
            <a:endParaRPr lang="en-US" sz="1200" b="0" strike="noStrike" spc="-1">
              <a:latin typeface="Arial"/>
            </a:endParaRPr>
          </a:p>
        </p:txBody>
      </p:sp>
      <p:sp>
        <p:nvSpPr>
          <p:cNvPr id="361" name="CustomShape 17"/>
          <p:cNvSpPr/>
          <p:nvPr/>
        </p:nvSpPr>
        <p:spPr>
          <a:xfrm>
            <a:off x="8255880" y="1749240"/>
            <a:ext cx="41724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Oct</a:t>
            </a:r>
            <a:endParaRPr lang="en-US" sz="1200" b="0" strike="noStrike" spc="-1">
              <a:latin typeface="Arial"/>
            </a:endParaRPr>
          </a:p>
        </p:txBody>
      </p:sp>
      <p:sp>
        <p:nvSpPr>
          <p:cNvPr id="362" name="CustomShape 18"/>
          <p:cNvSpPr/>
          <p:nvPr/>
        </p:nvSpPr>
        <p:spPr>
          <a:xfrm>
            <a:off x="8680320" y="1742040"/>
            <a:ext cx="451080" cy="2714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200" b="0" strike="noStrike" spc="-1">
                <a:solidFill>
                  <a:srgbClr val="000000"/>
                </a:solidFill>
                <a:latin typeface="Arial"/>
                <a:ea typeface="DejaVu Sans"/>
              </a:rPr>
              <a:t>Nov</a:t>
            </a:r>
            <a:endParaRPr lang="en-US" sz="1200" b="0" strike="noStrike" spc="-1">
              <a:latin typeface="Arial"/>
            </a:endParaRPr>
          </a:p>
        </p:txBody>
      </p:sp>
      <p:pic>
        <p:nvPicPr>
          <p:cNvPr id="363" name="Picture 23"/>
          <p:cNvPicPr/>
          <p:nvPr/>
        </p:nvPicPr>
        <p:blipFill>
          <a:blip r:embed="rId4"/>
          <a:stretch/>
        </p:blipFill>
        <p:spPr>
          <a:xfrm>
            <a:off x="0" y="6636600"/>
            <a:ext cx="626760" cy="219600"/>
          </a:xfrm>
          <a:prstGeom prst="rect">
            <a:avLst/>
          </a:prstGeom>
          <a:ln>
            <a:noFill/>
          </a:ln>
        </p:spPr>
      </p:pic>
    </p:spTree>
    <p:extLst>
      <p:ext uri="{BB962C8B-B14F-4D97-AF65-F5344CB8AC3E}">
        <p14:creationId xmlns:p14="http://schemas.microsoft.com/office/powerpoint/2010/main" val="228131683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0" y="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Review VisionEval </a:t>
            </a:r>
            <a:r>
              <a:rPr lang="en-US" sz="3200" b="1" strike="noStrike" spc="-100" dirty="0">
                <a:solidFill>
                  <a:srgbClr val="FFFFFF"/>
                </a:solidFill>
                <a:latin typeface="Calibri Light"/>
                <a:ea typeface="DejaVu Sans"/>
              </a:rPr>
              <a:t>Model System </a:t>
            </a:r>
            <a:r>
              <a:rPr lang="en-US" sz="3200" b="1" strike="noStrike" spc="-100" dirty="0" smtClean="0">
                <a:solidFill>
                  <a:srgbClr val="FFFFFF"/>
                </a:solidFill>
                <a:latin typeface="Calibri Light"/>
                <a:ea typeface="DejaVu Sans"/>
              </a:rPr>
              <a:t>Architecture</a:t>
            </a:r>
            <a:endParaRPr lang="en-US" sz="3200" b="0" strike="noStrike" spc="-1" dirty="0">
              <a:latin typeface="Arial"/>
            </a:endParaRPr>
          </a:p>
        </p:txBody>
      </p:sp>
      <p:pic>
        <p:nvPicPr>
          <p:cNvPr id="201" name="Picture 155"/>
          <p:cNvPicPr/>
          <p:nvPr/>
        </p:nvPicPr>
        <p:blipFill>
          <a:blip r:embed="rId3"/>
          <a:stretch/>
        </p:blipFill>
        <p:spPr>
          <a:xfrm>
            <a:off x="1554480" y="1137660"/>
            <a:ext cx="7404840" cy="2570400"/>
          </a:xfrm>
          <a:prstGeom prst="rect">
            <a:avLst/>
          </a:prstGeom>
          <a:ln>
            <a:noFill/>
          </a:ln>
        </p:spPr>
      </p:pic>
      <p:sp>
        <p:nvSpPr>
          <p:cNvPr id="202" name="CustomShape 3"/>
          <p:cNvSpPr/>
          <p:nvPr/>
        </p:nvSpPr>
        <p:spPr>
          <a:xfrm>
            <a:off x="146880" y="1888620"/>
            <a:ext cx="1405440" cy="344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dirty="0">
                <a:solidFill>
                  <a:srgbClr val="000000"/>
                </a:solidFill>
                <a:latin typeface="Arial"/>
                <a:ea typeface="DejaVu Sans"/>
              </a:rPr>
              <a:t>Modules</a:t>
            </a:r>
            <a:endParaRPr lang="en-US" sz="1800" b="0" strike="noStrike" spc="-1" dirty="0">
              <a:latin typeface="Arial"/>
            </a:endParaRPr>
          </a:p>
        </p:txBody>
      </p:sp>
      <p:sp>
        <p:nvSpPr>
          <p:cNvPr id="203" name="CustomShape 4"/>
          <p:cNvSpPr/>
          <p:nvPr/>
        </p:nvSpPr>
        <p:spPr>
          <a:xfrm>
            <a:off x="146880" y="2528700"/>
            <a:ext cx="1405440" cy="344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a:solidFill>
                  <a:srgbClr val="000000"/>
                </a:solidFill>
                <a:latin typeface="Arial"/>
                <a:ea typeface="DejaVu Sans"/>
              </a:rPr>
              <a:t>Framework</a:t>
            </a:r>
            <a:endParaRPr lang="en-US" sz="1800" b="0" strike="noStrike" spc="-1">
              <a:latin typeface="Arial"/>
            </a:endParaRPr>
          </a:p>
        </p:txBody>
      </p:sp>
      <p:sp>
        <p:nvSpPr>
          <p:cNvPr id="204" name="CustomShape 5"/>
          <p:cNvSpPr/>
          <p:nvPr/>
        </p:nvSpPr>
        <p:spPr>
          <a:xfrm>
            <a:off x="140760" y="3168780"/>
            <a:ext cx="1411560" cy="344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a:solidFill>
                  <a:srgbClr val="000000"/>
                </a:solidFill>
                <a:latin typeface="Arial"/>
                <a:ea typeface="DejaVu Sans"/>
              </a:rPr>
              <a:t>Datastore</a:t>
            </a:r>
            <a:endParaRPr lang="en-US" sz="1800" b="0" strike="noStrike" spc="-1">
              <a:latin typeface="Arial"/>
            </a:endParaRPr>
          </a:p>
        </p:txBody>
      </p:sp>
      <p:sp>
        <p:nvSpPr>
          <p:cNvPr id="205" name="CustomShape 6"/>
          <p:cNvSpPr/>
          <p:nvPr/>
        </p:nvSpPr>
        <p:spPr>
          <a:xfrm>
            <a:off x="204840" y="4814700"/>
            <a:ext cx="1347480" cy="655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dirty="0" smtClean="0">
                <a:solidFill>
                  <a:srgbClr val="000000"/>
                </a:solidFill>
                <a:latin typeface="Arial"/>
                <a:ea typeface="DejaVu Sans"/>
              </a:rPr>
              <a:t>Model Script</a:t>
            </a:r>
            <a:endParaRPr lang="en-US" sz="1800" b="0" strike="noStrike" spc="-1" dirty="0">
              <a:latin typeface="Arial"/>
            </a:endParaRPr>
          </a:p>
        </p:txBody>
      </p:sp>
      <p:sp>
        <p:nvSpPr>
          <p:cNvPr id="206" name="CustomShape 7"/>
          <p:cNvSpPr/>
          <p:nvPr/>
        </p:nvSpPr>
        <p:spPr>
          <a:xfrm>
            <a:off x="1554120" y="3994980"/>
            <a:ext cx="2925000" cy="2312280"/>
          </a:xfrm>
          <a:prstGeom prst="rect">
            <a:avLst/>
          </a:prstGeom>
          <a:solidFill>
            <a:srgbClr val="ADC5E7"/>
          </a:solidFill>
          <a:ln>
            <a:noFill/>
          </a:ln>
        </p:spPr>
        <p:style>
          <a:lnRef idx="0">
            <a:scrgbClr r="0" g="0" b="0"/>
          </a:lnRef>
          <a:fillRef idx="0">
            <a:scrgbClr r="0" g="0" b="0"/>
          </a:fillRef>
          <a:effectRef idx="0">
            <a:scrgbClr r="0" g="0" b="0"/>
          </a:effectRef>
          <a:fontRef idx="minor"/>
        </p:style>
        <p:txBody>
          <a:bodyPr lIns="90000" tIns="45000" rIns="90000" bIns="45000"/>
          <a:lstStyle/>
          <a:p>
            <a:pPr>
              <a:lnSpc>
                <a:spcPct val="150000"/>
              </a:lnSpc>
            </a:pPr>
            <a:r>
              <a:rPr lang="en-US" sz="1400" b="0" strike="noStrike" spc="-1">
                <a:solidFill>
                  <a:srgbClr val="000000"/>
                </a:solidFill>
                <a:latin typeface="Arial"/>
                <a:ea typeface="DejaVu Sans"/>
              </a:rPr>
              <a:t>library(visioneval)</a:t>
            </a:r>
            <a:endParaRPr lang="en-US" sz="1400" b="0" strike="noStrike" spc="-1">
              <a:latin typeface="Arial"/>
            </a:endParaRPr>
          </a:p>
          <a:p>
            <a:pPr>
              <a:lnSpc>
                <a:spcPct val="150000"/>
              </a:lnSpc>
            </a:pPr>
            <a:r>
              <a:rPr lang="en-US" sz="1400" b="0" strike="noStrike" spc="-1">
                <a:solidFill>
                  <a:srgbClr val="000000"/>
                </a:solidFill>
                <a:latin typeface="Arial"/>
                <a:ea typeface="DejaVu Sans"/>
              </a:rPr>
              <a:t>InitializeModel()</a:t>
            </a:r>
            <a:endParaRPr lang="en-US" sz="1400" b="0" strike="noStrike" spc="-1">
              <a:latin typeface="Arial"/>
            </a:endParaRPr>
          </a:p>
          <a:p>
            <a:pPr>
              <a:lnSpc>
                <a:spcPct val="150000"/>
              </a:lnSpc>
            </a:pPr>
            <a:r>
              <a:rPr lang="en-US" sz="1400" b="0" strike="noStrike" spc="-1">
                <a:solidFill>
                  <a:srgbClr val="000000"/>
                </a:solidFill>
                <a:latin typeface="Arial"/>
                <a:ea typeface="DejaVu Sans"/>
              </a:rPr>
              <a:t>runModule(“CreateHousehold”)</a:t>
            </a:r>
            <a:endParaRPr lang="en-US" sz="1400" b="0" strike="noStrike" spc="-1">
              <a:latin typeface="Arial"/>
            </a:endParaRPr>
          </a:p>
          <a:p>
            <a:pPr>
              <a:lnSpc>
                <a:spcPct val="150000"/>
              </a:lnSpc>
            </a:pPr>
            <a:r>
              <a:rPr lang="en-US" sz="1400" b="0" strike="noStrike" spc="-1">
                <a:solidFill>
                  <a:srgbClr val="000000"/>
                </a:solidFill>
                <a:latin typeface="Arial"/>
                <a:ea typeface="DejaVu Sans"/>
              </a:rPr>
              <a:t>runModule(“PredictWorkers”)</a:t>
            </a:r>
            <a:endParaRPr lang="en-US" sz="1400" b="0" strike="noStrike" spc="-1">
              <a:latin typeface="Arial"/>
            </a:endParaRPr>
          </a:p>
          <a:p>
            <a:pPr>
              <a:lnSpc>
                <a:spcPct val="150000"/>
              </a:lnSpc>
            </a:pPr>
            <a:r>
              <a:rPr lang="en-US" sz="1400" b="0" strike="noStrike" spc="-1">
                <a:solidFill>
                  <a:srgbClr val="000000"/>
                </a:solidFill>
                <a:latin typeface="Arial"/>
                <a:ea typeface="DejaVu Sans"/>
              </a:rPr>
              <a:t>runModule(“AssignLifeCycle”)</a:t>
            </a:r>
            <a:endParaRPr lang="en-US" sz="1400" b="0" strike="noStrike" spc="-1">
              <a:latin typeface="Arial"/>
            </a:endParaRPr>
          </a:p>
          <a:p>
            <a:pPr>
              <a:lnSpc>
                <a:spcPct val="150000"/>
              </a:lnSpc>
            </a:pPr>
            <a:r>
              <a:rPr lang="en-US" sz="1400" b="0" strike="noStrike" spc="-1">
                <a:solidFill>
                  <a:srgbClr val="000000"/>
                </a:solidFill>
                <a:latin typeface="Arial"/>
                <a:ea typeface="DejaVu Sans"/>
              </a:rPr>
              <a:t>runModule(“PredictIncome”)</a:t>
            </a:r>
            <a:endParaRPr lang="en-US" sz="1400" b="0" strike="noStrike" spc="-1">
              <a:latin typeface="Arial"/>
            </a:endParaRPr>
          </a:p>
          <a:p>
            <a:pPr>
              <a:lnSpc>
                <a:spcPct val="150000"/>
              </a:lnSpc>
            </a:pPr>
            <a:r>
              <a:rPr lang="en-US" sz="1400" b="1" strike="noStrike" spc="-1">
                <a:solidFill>
                  <a:srgbClr val="000000"/>
                </a:solidFill>
                <a:latin typeface="Arial"/>
                <a:ea typeface="DejaVu Sans"/>
              </a:rPr>
              <a:t>...</a:t>
            </a:r>
            <a:endParaRPr lang="en-US" sz="1400" b="0" strike="noStrike" spc="-1">
              <a:latin typeface="Arial"/>
            </a:endParaRPr>
          </a:p>
        </p:txBody>
      </p:sp>
      <p:sp>
        <p:nvSpPr>
          <p:cNvPr id="2" name="Rounded Rectangle 1"/>
          <p:cNvSpPr/>
          <p:nvPr/>
        </p:nvSpPr>
        <p:spPr>
          <a:xfrm>
            <a:off x="4792436" y="3970813"/>
            <a:ext cx="4025404" cy="23364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t>VE Architecture Facilitates</a:t>
            </a:r>
          </a:p>
          <a:p>
            <a:pPr marL="285750" indent="-285750">
              <a:buFont typeface="Arial" panose="020B0604020202020204" pitchFamily="34" charset="0"/>
              <a:buChar char="•"/>
            </a:pPr>
            <a:r>
              <a:rPr lang="en-US" dirty="0" smtClean="0"/>
              <a:t>Modularization</a:t>
            </a:r>
          </a:p>
          <a:p>
            <a:pPr marL="285750" indent="-285750">
              <a:buFont typeface="Arial" panose="020B0604020202020204" pitchFamily="34" charset="0"/>
              <a:buChar char="•"/>
            </a:pPr>
            <a:r>
              <a:rPr lang="en-US" dirty="0" smtClean="0"/>
              <a:t>Customization</a:t>
            </a:r>
          </a:p>
          <a:p>
            <a:pPr marL="285750" indent="-285750">
              <a:buFont typeface="Arial" panose="020B0604020202020204" pitchFamily="34" charset="0"/>
              <a:buChar char="•"/>
            </a:pPr>
            <a:r>
              <a:rPr lang="en-US" dirty="0" smtClean="0"/>
              <a:t>Open Science Approach</a:t>
            </a:r>
          </a:p>
          <a:p>
            <a:pPr marL="742950" lvl="1" indent="-285750">
              <a:buFont typeface="Arial" panose="020B0604020202020204" pitchFamily="34" charset="0"/>
              <a:buChar char="•"/>
            </a:pPr>
            <a:r>
              <a:rPr lang="en-US" sz="1600" dirty="0" smtClean="0"/>
              <a:t>Replicable model estimation</a:t>
            </a:r>
          </a:p>
          <a:p>
            <a:pPr marL="742950" lvl="1" indent="-285750">
              <a:buFont typeface="Arial" panose="020B0604020202020204" pitchFamily="34" charset="0"/>
              <a:buChar char="•"/>
            </a:pPr>
            <a:r>
              <a:rPr lang="en-US" sz="1600" dirty="0" smtClean="0"/>
              <a:t>Documented data flow and procedures</a:t>
            </a:r>
          </a:p>
          <a:p>
            <a:pPr marL="742950" lvl="1" indent="-285750">
              <a:buFont typeface="Arial" panose="020B0604020202020204" pitchFamily="34" charset="0"/>
              <a:buChar char="•"/>
            </a:pPr>
            <a:r>
              <a:rPr lang="en-US" sz="1600" dirty="0" smtClean="0"/>
              <a:t>Collaborative development</a:t>
            </a:r>
          </a:p>
          <a:p>
            <a:pPr marL="742950" lvl="1"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5</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pc="-100" dirty="0" smtClean="0">
                <a:solidFill>
                  <a:srgbClr val="FFFFFF"/>
                </a:solidFill>
                <a:latin typeface="Calibri Light"/>
                <a:ea typeface="DejaVu Sans"/>
              </a:rPr>
              <a:t>Review </a:t>
            </a:r>
            <a:r>
              <a:rPr lang="en-US" sz="3200" b="1" strike="noStrike" spc="-100" dirty="0" smtClean="0">
                <a:solidFill>
                  <a:srgbClr val="FFFFFF"/>
                </a:solidFill>
                <a:latin typeface="Calibri Light"/>
                <a:ea typeface="DejaVu Sans"/>
              </a:rPr>
              <a:t>Model Geography</a:t>
            </a:r>
            <a:endParaRPr lang="en-US" sz="3200" b="0" strike="noStrike" spc="-1" dirty="0">
              <a:latin typeface="Arial"/>
            </a:endParaRP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r>
              <a:rPr lang="en-US" sz="2800" b="0" strike="noStrike" spc="-1" dirty="0">
                <a:solidFill>
                  <a:srgbClr val="000000"/>
                </a:solidFill>
                <a:latin typeface="Calibri Light"/>
                <a:ea typeface="DejaVu Sans"/>
              </a:rPr>
              <a:t>Standardized so that modules can be shared.</a:t>
            </a:r>
            <a:r>
              <a:rPr dirty="0"/>
              <a:t/>
            </a:r>
            <a:br>
              <a:rPr dirty="0"/>
            </a:br>
            <a:r>
              <a:rPr lang="en-US" sz="2800" b="0" strike="noStrike" spc="-1" dirty="0">
                <a:solidFill>
                  <a:srgbClr val="000000"/>
                </a:solidFill>
                <a:latin typeface="Calibri Light"/>
                <a:ea typeface="DejaVu Sans"/>
              </a:rPr>
              <a:t>Flexible so that models can operate at different scales.</a:t>
            </a:r>
            <a:endParaRPr lang="en-US" sz="2800" b="0" strike="noStrike" spc="-1" dirty="0">
              <a:latin typeface="Arial"/>
            </a:endParaRPr>
          </a:p>
          <a:p>
            <a:pPr marL="343800" indent="-341280">
              <a:lnSpc>
                <a:spcPct val="100000"/>
              </a:lnSpc>
              <a:spcBef>
                <a:spcPts val="1199"/>
              </a:spcBef>
              <a:spcAft>
                <a:spcPts val="601"/>
              </a:spcAft>
              <a:buClr>
                <a:srgbClr val="000000"/>
              </a:buClr>
              <a:buFont typeface="Arial"/>
              <a:buChar char="•"/>
            </a:pPr>
            <a:r>
              <a:rPr lang="en-US" sz="2400" b="1" strike="noStrike" spc="-1" dirty="0">
                <a:solidFill>
                  <a:srgbClr val="000000"/>
                </a:solidFill>
                <a:latin typeface="Calibri Light"/>
                <a:ea typeface="DejaVu Sans"/>
              </a:rPr>
              <a:t>Region</a:t>
            </a:r>
            <a:r>
              <a:rPr lang="en-US" sz="2400" b="0" strike="noStrike" spc="-1" dirty="0">
                <a:solidFill>
                  <a:srgbClr val="000000"/>
                </a:solidFill>
                <a:latin typeface="Calibri Light"/>
                <a:ea typeface="DejaVu Sans"/>
              </a:rPr>
              <a:t>:</a:t>
            </a:r>
            <a:r>
              <a:rPr lang="en-US" sz="2400" b="0" i="1" strike="noStrike" spc="-1" dirty="0">
                <a:solidFill>
                  <a:srgbClr val="000000"/>
                </a:solidFill>
                <a:latin typeface="Calibri Light"/>
                <a:ea typeface="DejaVu Sans"/>
              </a:rPr>
              <a:t> Study area (e.g. state, metropolitan area)</a:t>
            </a:r>
            <a:endParaRPr lang="en-US" sz="2400" b="0" strike="noStrike" spc="-1" dirty="0">
              <a:latin typeface="Arial"/>
            </a:endParaRPr>
          </a:p>
          <a:p>
            <a:pPr marL="343800" indent="-341280">
              <a:lnSpc>
                <a:spcPct val="100000"/>
              </a:lnSpc>
              <a:spcBef>
                <a:spcPts val="1199"/>
              </a:spcBef>
              <a:spcAft>
                <a:spcPts val="601"/>
              </a:spcAft>
              <a:buClr>
                <a:srgbClr val="000000"/>
              </a:buClr>
              <a:buFont typeface="Arial"/>
              <a:buChar char="•"/>
            </a:pPr>
            <a:r>
              <a:rPr lang="en-US" sz="2400" b="1" strike="noStrike" spc="-1" dirty="0" err="1">
                <a:solidFill>
                  <a:srgbClr val="000000"/>
                </a:solidFill>
                <a:latin typeface="Calibri Light"/>
                <a:ea typeface="DejaVu Sans"/>
              </a:rPr>
              <a:t>Azones</a:t>
            </a:r>
            <a:r>
              <a:rPr lang="en-US" sz="2400" b="0" strike="noStrike" spc="-1" dirty="0">
                <a:solidFill>
                  <a:srgbClr val="000000"/>
                </a:solidFill>
                <a:latin typeface="Calibri Light"/>
                <a:ea typeface="DejaVu Sans"/>
              </a:rPr>
              <a:t>:</a:t>
            </a:r>
            <a:r>
              <a:rPr lang="en-US" sz="2400" b="0" i="1" strike="noStrike" spc="-1" dirty="0">
                <a:solidFill>
                  <a:srgbClr val="000000"/>
                </a:solidFill>
                <a:latin typeface="Calibri Light"/>
                <a:ea typeface="DejaVu Sans"/>
              </a:rPr>
              <a:t> Community (e.g. county, PUMA, city)</a:t>
            </a:r>
            <a:endParaRPr lang="en-US" sz="2400" b="0" strike="noStrike" spc="-1" dirty="0">
              <a:latin typeface="Arial"/>
            </a:endParaRPr>
          </a:p>
          <a:p>
            <a:pPr marL="457200" indent="-112680">
              <a:lnSpc>
                <a:spcPct val="100000"/>
              </a:lnSpc>
              <a:spcAft>
                <a:spcPts val="601"/>
              </a:spcAft>
            </a:pPr>
            <a:r>
              <a:rPr lang="en-US" sz="2400" b="0" i="1" strike="noStrike" spc="-1" dirty="0">
                <a:solidFill>
                  <a:srgbClr val="000000"/>
                </a:solidFill>
                <a:latin typeface="Calibri Light"/>
                <a:ea typeface="DejaVu Sans"/>
              </a:rPr>
              <a:t>Population synthesized at this level</a:t>
            </a:r>
            <a:endParaRPr lang="en-US" sz="2400" b="0" strike="noStrike" spc="-1" dirty="0">
              <a:latin typeface="Arial"/>
            </a:endParaRPr>
          </a:p>
          <a:p>
            <a:pPr marL="343800" indent="-341280">
              <a:lnSpc>
                <a:spcPct val="100000"/>
              </a:lnSpc>
              <a:spcBef>
                <a:spcPts val="1199"/>
              </a:spcBef>
              <a:spcAft>
                <a:spcPts val="601"/>
              </a:spcAft>
              <a:buClr>
                <a:srgbClr val="000000"/>
              </a:buClr>
              <a:buFont typeface="Arial"/>
              <a:buChar char="•"/>
            </a:pPr>
            <a:r>
              <a:rPr lang="en-US" sz="2400" b="1" strike="noStrike" spc="-1" dirty="0">
                <a:solidFill>
                  <a:srgbClr val="000000"/>
                </a:solidFill>
                <a:latin typeface="Calibri Light"/>
                <a:ea typeface="DejaVu Sans"/>
              </a:rPr>
              <a:t>Bzones</a:t>
            </a:r>
            <a:r>
              <a:rPr lang="en-US" sz="2400" b="0" strike="noStrike" spc="-1" dirty="0">
                <a:solidFill>
                  <a:srgbClr val="000000"/>
                </a:solidFill>
                <a:latin typeface="Calibri Light"/>
                <a:ea typeface="DejaVu Sans"/>
              </a:rPr>
              <a:t>:</a:t>
            </a:r>
            <a:r>
              <a:rPr lang="en-US" sz="2400" b="0" i="1" strike="noStrike" spc="-1" dirty="0">
                <a:solidFill>
                  <a:srgbClr val="000000"/>
                </a:solidFill>
                <a:latin typeface="Calibri Light"/>
                <a:ea typeface="DejaVu Sans"/>
              </a:rPr>
              <a:t> Neighborhood (block group)</a:t>
            </a:r>
            <a:endParaRPr lang="en-US" sz="2400" b="0" strike="noStrike" spc="-1" dirty="0">
              <a:latin typeface="Arial"/>
            </a:endParaRPr>
          </a:p>
          <a:p>
            <a:pPr marL="343800" indent="-341280">
              <a:lnSpc>
                <a:spcPct val="100000"/>
              </a:lnSpc>
              <a:spcBef>
                <a:spcPts val="1199"/>
              </a:spcBef>
              <a:spcAft>
                <a:spcPts val="601"/>
              </a:spcAft>
              <a:buClr>
                <a:srgbClr val="000000"/>
              </a:buClr>
              <a:buFont typeface="Arial"/>
              <a:buChar char="•"/>
            </a:pPr>
            <a:r>
              <a:rPr lang="en-US" sz="2400" b="1" strike="noStrike" spc="-1" dirty="0" err="1">
                <a:solidFill>
                  <a:srgbClr val="000000"/>
                </a:solidFill>
                <a:latin typeface="Calibri Light"/>
                <a:ea typeface="DejaVu Sans"/>
              </a:rPr>
              <a:t>Czones</a:t>
            </a:r>
            <a:r>
              <a:rPr lang="en-US" sz="2400" b="0" strike="noStrike" spc="-1" dirty="0">
                <a:solidFill>
                  <a:srgbClr val="000000"/>
                </a:solidFill>
                <a:latin typeface="Calibri Light"/>
                <a:ea typeface="DejaVu Sans"/>
              </a:rPr>
              <a:t>:</a:t>
            </a:r>
            <a:r>
              <a:rPr lang="en-US" sz="2400" b="0" i="1" strike="noStrike" spc="-1" dirty="0">
                <a:solidFill>
                  <a:srgbClr val="000000"/>
                </a:solidFill>
                <a:latin typeface="Calibri Light"/>
                <a:ea typeface="DejaVu Sans"/>
              </a:rPr>
              <a:t> Development (Not implemented yet)</a:t>
            </a:r>
            <a:endParaRPr lang="en-US" sz="2400" b="0" strike="noStrike" spc="-1" dirty="0">
              <a:latin typeface="Arial"/>
            </a:endParaRPr>
          </a:p>
          <a:p>
            <a:pPr marL="343800" indent="-341280">
              <a:lnSpc>
                <a:spcPct val="100000"/>
              </a:lnSpc>
              <a:spcBef>
                <a:spcPts val="1199"/>
              </a:spcBef>
              <a:spcAft>
                <a:spcPts val="601"/>
              </a:spcAft>
              <a:buClr>
                <a:srgbClr val="000000"/>
              </a:buClr>
              <a:buFont typeface="Arial"/>
              <a:buChar char="•"/>
            </a:pPr>
            <a:r>
              <a:rPr lang="en-US" sz="2400" b="1" strike="noStrike" spc="-1" dirty="0" err="1">
                <a:solidFill>
                  <a:srgbClr val="000000"/>
                </a:solidFill>
                <a:latin typeface="Calibri Light"/>
                <a:ea typeface="DejaVu Sans"/>
              </a:rPr>
              <a:t>Mareas</a:t>
            </a:r>
            <a:r>
              <a:rPr lang="en-US" sz="2400" b="0" strike="noStrike" spc="-1" dirty="0">
                <a:solidFill>
                  <a:srgbClr val="000000"/>
                </a:solidFill>
                <a:latin typeface="Calibri Light"/>
                <a:ea typeface="DejaVu Sans"/>
              </a:rPr>
              <a:t>:</a:t>
            </a:r>
            <a:r>
              <a:rPr lang="en-US" sz="2400" b="0" i="1" strike="noStrike" spc="-1" dirty="0">
                <a:solidFill>
                  <a:srgbClr val="000000"/>
                </a:solidFill>
                <a:latin typeface="Calibri Light"/>
                <a:ea typeface="DejaVu Sans"/>
              </a:rPr>
              <a:t> Urbanized area </a:t>
            </a:r>
            <a:r>
              <a:rPr lang="en-US" sz="2400" b="0" i="1" strike="noStrike" spc="-1" dirty="0" smtClean="0">
                <a:solidFill>
                  <a:srgbClr val="000000"/>
                </a:solidFill>
                <a:latin typeface="Calibri Light"/>
                <a:ea typeface="DejaVu Sans"/>
              </a:rPr>
              <a:t>association</a:t>
            </a:r>
            <a:endParaRPr lang="en-US" sz="2400" b="0" strike="noStrike" spc="-1" dirty="0">
              <a:latin typeface="Arial"/>
            </a:endParaRPr>
          </a:p>
        </p:txBody>
      </p:sp>
      <p:pic>
        <p:nvPicPr>
          <p:cNvPr id="227" name="Picture 5"/>
          <p:cNvPicPr/>
          <p:nvPr/>
        </p:nvPicPr>
        <p:blipFill>
          <a:blip r:embed="rId3"/>
          <a:stretch/>
        </p:blipFill>
        <p:spPr>
          <a:xfrm>
            <a:off x="0" y="6636600"/>
            <a:ext cx="626760" cy="2196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628560" y="1969920"/>
            <a:ext cx="3655080" cy="3417840"/>
          </a:xfrm>
          <a:prstGeom prst="rect">
            <a:avLst/>
          </a:prstGeom>
          <a:noFill/>
          <a:ln w="50760">
            <a:solidFill>
              <a:srgbClr val="0000FF"/>
            </a:solidFill>
            <a:round/>
          </a:ln>
        </p:spPr>
        <p:style>
          <a:lnRef idx="2">
            <a:schemeClr val="accent6"/>
          </a:lnRef>
          <a:fillRef idx="1">
            <a:schemeClr val="lt1"/>
          </a:fillRef>
          <a:effectRef idx="0">
            <a:schemeClr val="accent6"/>
          </a:effectRef>
          <a:fontRef idx="minor"/>
        </p:style>
      </p:sp>
      <p:sp>
        <p:nvSpPr>
          <p:cNvPr id="229" name="Line 2"/>
          <p:cNvSpPr/>
          <p:nvPr/>
        </p:nvSpPr>
        <p:spPr>
          <a:xfrm>
            <a:off x="1841760" y="1960920"/>
            <a:ext cx="360" cy="3437640"/>
          </a:xfrm>
          <a:prstGeom prst="line">
            <a:avLst/>
          </a:prstGeom>
          <a:ln w="50760">
            <a:round/>
          </a:ln>
        </p:spPr>
        <p:style>
          <a:lnRef idx="1">
            <a:schemeClr val="dk1"/>
          </a:lnRef>
          <a:fillRef idx="0">
            <a:schemeClr val="dk1"/>
          </a:fillRef>
          <a:effectRef idx="0">
            <a:schemeClr val="dk1"/>
          </a:effectRef>
          <a:fontRef idx="minor"/>
        </p:style>
      </p:sp>
      <p:sp>
        <p:nvSpPr>
          <p:cNvPr id="230" name="Line 3"/>
          <p:cNvSpPr/>
          <p:nvPr/>
        </p:nvSpPr>
        <p:spPr>
          <a:xfrm>
            <a:off x="628560" y="4211640"/>
            <a:ext cx="1213200" cy="360"/>
          </a:xfrm>
          <a:prstGeom prst="line">
            <a:avLst/>
          </a:prstGeom>
          <a:ln w="50760">
            <a:round/>
          </a:ln>
        </p:spPr>
        <p:style>
          <a:lnRef idx="1">
            <a:schemeClr val="dk1"/>
          </a:lnRef>
          <a:fillRef idx="0">
            <a:schemeClr val="dk1"/>
          </a:fillRef>
          <a:effectRef idx="0">
            <a:schemeClr val="dk1"/>
          </a:effectRef>
          <a:fontRef idx="minor"/>
        </p:style>
      </p:sp>
      <p:sp>
        <p:nvSpPr>
          <p:cNvPr id="231" name="Line 4"/>
          <p:cNvSpPr/>
          <p:nvPr/>
        </p:nvSpPr>
        <p:spPr>
          <a:xfrm>
            <a:off x="1841760" y="4211640"/>
            <a:ext cx="1213560" cy="360"/>
          </a:xfrm>
          <a:prstGeom prst="line">
            <a:avLst/>
          </a:prstGeom>
          <a:ln w="50760">
            <a:round/>
          </a:ln>
        </p:spPr>
        <p:style>
          <a:lnRef idx="1">
            <a:schemeClr val="dk1"/>
          </a:lnRef>
          <a:fillRef idx="0">
            <a:schemeClr val="dk1"/>
          </a:fillRef>
          <a:effectRef idx="0">
            <a:schemeClr val="dk1"/>
          </a:effectRef>
          <a:fontRef idx="minor"/>
        </p:style>
      </p:sp>
      <p:sp>
        <p:nvSpPr>
          <p:cNvPr id="232" name="Line 5"/>
          <p:cNvSpPr/>
          <p:nvPr/>
        </p:nvSpPr>
        <p:spPr>
          <a:xfrm>
            <a:off x="1841760" y="3051360"/>
            <a:ext cx="2444400" cy="360"/>
          </a:xfrm>
          <a:prstGeom prst="line">
            <a:avLst/>
          </a:prstGeom>
          <a:ln w="50760">
            <a:round/>
          </a:ln>
        </p:spPr>
        <p:style>
          <a:lnRef idx="1">
            <a:schemeClr val="dk1"/>
          </a:lnRef>
          <a:fillRef idx="0">
            <a:schemeClr val="dk1"/>
          </a:fillRef>
          <a:effectRef idx="0">
            <a:schemeClr val="dk1"/>
          </a:effectRef>
          <a:fontRef idx="minor"/>
        </p:style>
      </p:sp>
      <p:sp>
        <p:nvSpPr>
          <p:cNvPr id="233" name="Line 6"/>
          <p:cNvSpPr/>
          <p:nvPr/>
        </p:nvSpPr>
        <p:spPr>
          <a:xfrm flipV="1">
            <a:off x="3055320" y="3051360"/>
            <a:ext cx="360" cy="1160280"/>
          </a:xfrm>
          <a:prstGeom prst="line">
            <a:avLst/>
          </a:prstGeom>
          <a:ln w="50760">
            <a:round/>
          </a:ln>
        </p:spPr>
        <p:style>
          <a:lnRef idx="1">
            <a:schemeClr val="dk1"/>
          </a:lnRef>
          <a:fillRef idx="0">
            <a:schemeClr val="dk1"/>
          </a:fillRef>
          <a:effectRef idx="0">
            <a:schemeClr val="dk1"/>
          </a:effectRef>
          <a:fontRef idx="minor"/>
        </p:style>
      </p:sp>
      <p:sp>
        <p:nvSpPr>
          <p:cNvPr id="234" name="CustomShape 7"/>
          <p:cNvSpPr/>
          <p:nvPr/>
        </p:nvSpPr>
        <p:spPr>
          <a:xfrm>
            <a:off x="4857840" y="1961280"/>
            <a:ext cx="3655080" cy="3417840"/>
          </a:xfrm>
          <a:prstGeom prst="rect">
            <a:avLst/>
          </a:prstGeom>
          <a:noFill/>
          <a:ln w="50760">
            <a:solidFill>
              <a:srgbClr val="0000FF"/>
            </a:solidFill>
            <a:round/>
          </a:ln>
        </p:spPr>
        <p:style>
          <a:lnRef idx="2">
            <a:schemeClr val="accent6"/>
          </a:lnRef>
          <a:fillRef idx="1">
            <a:schemeClr val="lt1"/>
          </a:fillRef>
          <a:effectRef idx="0">
            <a:schemeClr val="accent6"/>
          </a:effectRef>
          <a:fontRef idx="minor"/>
        </p:style>
      </p:sp>
      <p:sp>
        <p:nvSpPr>
          <p:cNvPr id="235" name="Line 8"/>
          <p:cNvSpPr/>
          <p:nvPr/>
        </p:nvSpPr>
        <p:spPr>
          <a:xfrm>
            <a:off x="6071040" y="1952280"/>
            <a:ext cx="360" cy="3437640"/>
          </a:xfrm>
          <a:prstGeom prst="line">
            <a:avLst/>
          </a:prstGeom>
          <a:ln w="50760">
            <a:round/>
          </a:ln>
        </p:spPr>
        <p:style>
          <a:lnRef idx="1">
            <a:schemeClr val="dk1"/>
          </a:lnRef>
          <a:fillRef idx="0">
            <a:schemeClr val="dk1"/>
          </a:fillRef>
          <a:effectRef idx="0">
            <a:schemeClr val="dk1"/>
          </a:effectRef>
          <a:fontRef idx="minor"/>
        </p:style>
      </p:sp>
      <p:sp>
        <p:nvSpPr>
          <p:cNvPr id="236" name="Line 9"/>
          <p:cNvSpPr/>
          <p:nvPr/>
        </p:nvSpPr>
        <p:spPr>
          <a:xfrm>
            <a:off x="4857480" y="4203000"/>
            <a:ext cx="1213560" cy="360"/>
          </a:xfrm>
          <a:prstGeom prst="line">
            <a:avLst/>
          </a:prstGeom>
          <a:ln w="50760">
            <a:round/>
          </a:ln>
        </p:spPr>
        <p:style>
          <a:lnRef idx="1">
            <a:schemeClr val="dk1"/>
          </a:lnRef>
          <a:fillRef idx="0">
            <a:schemeClr val="dk1"/>
          </a:fillRef>
          <a:effectRef idx="0">
            <a:schemeClr val="dk1"/>
          </a:effectRef>
          <a:fontRef idx="minor"/>
        </p:style>
      </p:sp>
      <p:sp>
        <p:nvSpPr>
          <p:cNvPr id="237" name="Line 10"/>
          <p:cNvSpPr/>
          <p:nvPr/>
        </p:nvSpPr>
        <p:spPr>
          <a:xfrm>
            <a:off x="6071040" y="4203000"/>
            <a:ext cx="1213200" cy="360"/>
          </a:xfrm>
          <a:prstGeom prst="line">
            <a:avLst/>
          </a:prstGeom>
          <a:ln w="50760">
            <a:round/>
          </a:ln>
        </p:spPr>
        <p:style>
          <a:lnRef idx="1">
            <a:schemeClr val="dk1"/>
          </a:lnRef>
          <a:fillRef idx="0">
            <a:schemeClr val="dk1"/>
          </a:fillRef>
          <a:effectRef idx="0">
            <a:schemeClr val="dk1"/>
          </a:effectRef>
          <a:fontRef idx="minor"/>
        </p:style>
      </p:sp>
      <p:sp>
        <p:nvSpPr>
          <p:cNvPr id="238" name="Line 11"/>
          <p:cNvSpPr/>
          <p:nvPr/>
        </p:nvSpPr>
        <p:spPr>
          <a:xfrm>
            <a:off x="6071040" y="3042360"/>
            <a:ext cx="2444040" cy="360"/>
          </a:xfrm>
          <a:prstGeom prst="line">
            <a:avLst/>
          </a:prstGeom>
          <a:ln w="50760">
            <a:round/>
          </a:ln>
        </p:spPr>
        <p:style>
          <a:lnRef idx="1">
            <a:schemeClr val="dk1"/>
          </a:lnRef>
          <a:fillRef idx="0">
            <a:schemeClr val="dk1"/>
          </a:fillRef>
          <a:effectRef idx="0">
            <a:schemeClr val="dk1"/>
          </a:effectRef>
          <a:fontRef idx="minor"/>
        </p:style>
      </p:sp>
      <p:sp>
        <p:nvSpPr>
          <p:cNvPr id="239" name="Line 12"/>
          <p:cNvSpPr/>
          <p:nvPr/>
        </p:nvSpPr>
        <p:spPr>
          <a:xfrm flipV="1">
            <a:off x="7284240" y="3042360"/>
            <a:ext cx="360" cy="1160640"/>
          </a:xfrm>
          <a:prstGeom prst="line">
            <a:avLst/>
          </a:prstGeom>
          <a:ln w="50760">
            <a:round/>
          </a:ln>
        </p:spPr>
        <p:style>
          <a:lnRef idx="1">
            <a:schemeClr val="dk1"/>
          </a:lnRef>
          <a:fillRef idx="0">
            <a:schemeClr val="dk1"/>
          </a:fillRef>
          <a:effectRef idx="0">
            <a:schemeClr val="dk1"/>
          </a:effectRef>
          <a:fontRef idx="minor"/>
        </p:style>
      </p:sp>
      <p:sp>
        <p:nvSpPr>
          <p:cNvPr id="240" name="Line 13"/>
          <p:cNvSpPr/>
          <p:nvPr/>
        </p:nvSpPr>
        <p:spPr>
          <a:xfrm flipV="1">
            <a:off x="628560" y="2464920"/>
            <a:ext cx="1213200" cy="75312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1" name="Line 14"/>
          <p:cNvSpPr/>
          <p:nvPr/>
        </p:nvSpPr>
        <p:spPr>
          <a:xfrm>
            <a:off x="1180440" y="2869560"/>
            <a:ext cx="202320" cy="133344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2" name="Line 15"/>
          <p:cNvSpPr/>
          <p:nvPr/>
        </p:nvSpPr>
        <p:spPr>
          <a:xfrm>
            <a:off x="1841760" y="2464920"/>
            <a:ext cx="2444400" cy="33732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3" name="Line 16"/>
          <p:cNvSpPr/>
          <p:nvPr/>
        </p:nvSpPr>
        <p:spPr>
          <a:xfrm flipH="1">
            <a:off x="2495520" y="1969560"/>
            <a:ext cx="559800" cy="108180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4" name="Line 17"/>
          <p:cNvSpPr/>
          <p:nvPr/>
        </p:nvSpPr>
        <p:spPr>
          <a:xfrm flipH="1">
            <a:off x="2315880" y="3051360"/>
            <a:ext cx="191160" cy="116028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5" name="Line 18"/>
          <p:cNvSpPr/>
          <p:nvPr/>
        </p:nvSpPr>
        <p:spPr>
          <a:xfrm flipV="1">
            <a:off x="3055320" y="3870000"/>
            <a:ext cx="1230840" cy="34164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6" name="Line 19"/>
          <p:cNvSpPr/>
          <p:nvPr/>
        </p:nvSpPr>
        <p:spPr>
          <a:xfrm flipH="1">
            <a:off x="2720520" y="4211640"/>
            <a:ext cx="334800" cy="1186920"/>
          </a:xfrm>
          <a:prstGeom prst="line">
            <a:avLst/>
          </a:prstGeom>
          <a:ln w="2556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47" name="CustomShape 20"/>
          <p:cNvSpPr/>
          <p:nvPr/>
        </p:nvSpPr>
        <p:spPr>
          <a:xfrm>
            <a:off x="4912920" y="3438000"/>
            <a:ext cx="1155600" cy="70488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48" name="CustomShape 21"/>
          <p:cNvSpPr/>
          <p:nvPr/>
        </p:nvSpPr>
        <p:spPr>
          <a:xfrm>
            <a:off x="4894560" y="2734200"/>
            <a:ext cx="1155600" cy="69264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49" name="CustomShape 22"/>
          <p:cNvSpPr/>
          <p:nvPr/>
        </p:nvSpPr>
        <p:spPr>
          <a:xfrm>
            <a:off x="4894560" y="2041920"/>
            <a:ext cx="1155600" cy="68076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0" name="CustomShape 23"/>
          <p:cNvSpPr/>
          <p:nvPr/>
        </p:nvSpPr>
        <p:spPr>
          <a:xfrm>
            <a:off x="6098760" y="4253400"/>
            <a:ext cx="1157040" cy="106200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1" name="CustomShape 24"/>
          <p:cNvSpPr/>
          <p:nvPr/>
        </p:nvSpPr>
        <p:spPr>
          <a:xfrm>
            <a:off x="7247880" y="4203000"/>
            <a:ext cx="1199520" cy="109944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2" name="CustomShape 25"/>
          <p:cNvSpPr/>
          <p:nvPr/>
        </p:nvSpPr>
        <p:spPr>
          <a:xfrm>
            <a:off x="7320960" y="3051360"/>
            <a:ext cx="1126440" cy="113616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3" name="CustomShape 26"/>
          <p:cNvSpPr/>
          <p:nvPr/>
        </p:nvSpPr>
        <p:spPr>
          <a:xfrm rot="5400000">
            <a:off x="6377400" y="2804760"/>
            <a:ext cx="558360" cy="105120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4" name="CustomShape 27"/>
          <p:cNvSpPr/>
          <p:nvPr/>
        </p:nvSpPr>
        <p:spPr>
          <a:xfrm>
            <a:off x="6117840" y="2024280"/>
            <a:ext cx="1138680" cy="48708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5" name="CustomShape 28"/>
          <p:cNvSpPr/>
          <p:nvPr/>
        </p:nvSpPr>
        <p:spPr>
          <a:xfrm>
            <a:off x="6117840" y="2506680"/>
            <a:ext cx="1138680" cy="48708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6" name="CustomShape 29"/>
          <p:cNvSpPr/>
          <p:nvPr/>
        </p:nvSpPr>
        <p:spPr>
          <a:xfrm>
            <a:off x="7301880" y="2024280"/>
            <a:ext cx="1145520" cy="48708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7" name="CustomShape 30"/>
          <p:cNvSpPr/>
          <p:nvPr/>
        </p:nvSpPr>
        <p:spPr>
          <a:xfrm>
            <a:off x="7301880" y="2506680"/>
            <a:ext cx="1145520" cy="48708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8" name="CustomShape 31"/>
          <p:cNvSpPr/>
          <p:nvPr/>
        </p:nvSpPr>
        <p:spPr>
          <a:xfrm>
            <a:off x="4940280" y="4244760"/>
            <a:ext cx="1081440" cy="106380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59" name="CustomShape 32"/>
          <p:cNvSpPr/>
          <p:nvPr/>
        </p:nvSpPr>
        <p:spPr>
          <a:xfrm>
            <a:off x="646920" y="198972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B1.1</a:t>
            </a:r>
            <a:endParaRPr lang="en-US" sz="1350" b="0" strike="noStrike" spc="-1">
              <a:latin typeface="Arial"/>
            </a:endParaRPr>
          </a:p>
        </p:txBody>
      </p:sp>
      <p:sp>
        <p:nvSpPr>
          <p:cNvPr id="260" name="CustomShape 33"/>
          <p:cNvSpPr/>
          <p:nvPr/>
        </p:nvSpPr>
        <p:spPr>
          <a:xfrm>
            <a:off x="1263960" y="283032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B1.2</a:t>
            </a:r>
            <a:endParaRPr lang="en-US" sz="1350" b="0" strike="noStrike" spc="-1">
              <a:latin typeface="Arial"/>
            </a:endParaRPr>
          </a:p>
        </p:txBody>
      </p:sp>
      <p:sp>
        <p:nvSpPr>
          <p:cNvPr id="261" name="CustomShape 34"/>
          <p:cNvSpPr/>
          <p:nvPr/>
        </p:nvSpPr>
        <p:spPr>
          <a:xfrm>
            <a:off x="681840" y="389016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B1.3</a:t>
            </a:r>
            <a:endParaRPr lang="en-US" sz="1350" b="0" strike="noStrike" spc="-1">
              <a:latin typeface="Arial"/>
            </a:endParaRPr>
          </a:p>
        </p:txBody>
      </p:sp>
      <p:sp>
        <p:nvSpPr>
          <p:cNvPr id="262" name="CustomShape 35"/>
          <p:cNvSpPr/>
          <p:nvPr/>
        </p:nvSpPr>
        <p:spPr>
          <a:xfrm>
            <a:off x="1918080" y="204048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B2.1</a:t>
            </a:r>
            <a:endParaRPr lang="en-US" sz="1350" b="0" strike="noStrike" spc="-1">
              <a:latin typeface="Arial"/>
            </a:endParaRPr>
          </a:p>
        </p:txBody>
      </p:sp>
      <p:sp>
        <p:nvSpPr>
          <p:cNvPr id="263" name="CustomShape 36"/>
          <p:cNvSpPr/>
          <p:nvPr/>
        </p:nvSpPr>
        <p:spPr>
          <a:xfrm>
            <a:off x="3013920" y="202824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B2.2</a:t>
            </a:r>
            <a:endParaRPr lang="en-US" sz="1350" b="0" strike="noStrike" spc="-1">
              <a:latin typeface="Arial"/>
            </a:endParaRPr>
          </a:p>
        </p:txBody>
      </p:sp>
      <p:sp>
        <p:nvSpPr>
          <p:cNvPr id="264" name="CustomShape 37"/>
          <p:cNvSpPr/>
          <p:nvPr/>
        </p:nvSpPr>
        <p:spPr>
          <a:xfrm>
            <a:off x="1919880" y="26730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B2.3</a:t>
            </a:r>
            <a:endParaRPr lang="en-US" sz="1350" b="0" strike="noStrike" spc="-1">
              <a:latin typeface="Arial"/>
            </a:endParaRPr>
          </a:p>
        </p:txBody>
      </p:sp>
      <p:sp>
        <p:nvSpPr>
          <p:cNvPr id="265" name="CustomShape 38"/>
          <p:cNvSpPr/>
          <p:nvPr/>
        </p:nvSpPr>
        <p:spPr>
          <a:xfrm>
            <a:off x="2725920" y="266112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B2.4</a:t>
            </a:r>
            <a:endParaRPr lang="en-US" sz="1350" b="0" strike="noStrike" spc="-1">
              <a:latin typeface="Arial"/>
            </a:endParaRPr>
          </a:p>
        </p:txBody>
      </p:sp>
      <p:sp>
        <p:nvSpPr>
          <p:cNvPr id="266" name="CustomShape 39"/>
          <p:cNvSpPr/>
          <p:nvPr/>
        </p:nvSpPr>
        <p:spPr>
          <a:xfrm>
            <a:off x="1922040" y="312948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B3.1</a:t>
            </a:r>
            <a:endParaRPr lang="en-US" sz="1350" b="0" strike="noStrike" spc="-1">
              <a:latin typeface="Arial"/>
            </a:endParaRPr>
          </a:p>
        </p:txBody>
      </p:sp>
      <p:sp>
        <p:nvSpPr>
          <p:cNvPr id="267" name="CustomShape 40"/>
          <p:cNvSpPr/>
          <p:nvPr/>
        </p:nvSpPr>
        <p:spPr>
          <a:xfrm>
            <a:off x="2405160" y="379584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B3.2</a:t>
            </a:r>
            <a:endParaRPr lang="en-US" sz="1350" b="0" strike="noStrike" spc="-1">
              <a:latin typeface="Arial"/>
            </a:endParaRPr>
          </a:p>
        </p:txBody>
      </p:sp>
      <p:sp>
        <p:nvSpPr>
          <p:cNvPr id="268" name="CustomShape 41"/>
          <p:cNvSpPr/>
          <p:nvPr/>
        </p:nvSpPr>
        <p:spPr>
          <a:xfrm>
            <a:off x="674280" y="430776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B4.1</a:t>
            </a:r>
            <a:endParaRPr lang="en-US" sz="1350" b="0" strike="noStrike" spc="-1">
              <a:latin typeface="Arial"/>
            </a:endParaRPr>
          </a:p>
        </p:txBody>
      </p:sp>
      <p:sp>
        <p:nvSpPr>
          <p:cNvPr id="269" name="CustomShape 42"/>
          <p:cNvSpPr/>
          <p:nvPr/>
        </p:nvSpPr>
        <p:spPr>
          <a:xfrm>
            <a:off x="3203640" y="312948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B5.1</a:t>
            </a:r>
            <a:endParaRPr lang="en-US" sz="1350" b="0" strike="noStrike" spc="-1">
              <a:latin typeface="Arial"/>
            </a:endParaRPr>
          </a:p>
        </p:txBody>
      </p:sp>
      <p:sp>
        <p:nvSpPr>
          <p:cNvPr id="270" name="CustomShape 43"/>
          <p:cNvSpPr/>
          <p:nvPr/>
        </p:nvSpPr>
        <p:spPr>
          <a:xfrm>
            <a:off x="1908720" y="43110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B5.2</a:t>
            </a:r>
            <a:endParaRPr lang="en-US" sz="1350" b="0" strike="noStrike" spc="-1">
              <a:latin typeface="Arial"/>
            </a:endParaRPr>
          </a:p>
        </p:txBody>
      </p:sp>
      <p:sp>
        <p:nvSpPr>
          <p:cNvPr id="271" name="CustomShape 44"/>
          <p:cNvSpPr/>
          <p:nvPr/>
        </p:nvSpPr>
        <p:spPr>
          <a:xfrm>
            <a:off x="3159360" y="426924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000000"/>
                </a:solidFill>
                <a:latin typeface="Calibri Light"/>
                <a:ea typeface="DejaVu Sans"/>
              </a:rPr>
              <a:t>B5.3</a:t>
            </a:r>
            <a:endParaRPr lang="en-US" sz="1350" b="0" strike="noStrike" spc="-1">
              <a:latin typeface="Arial"/>
            </a:endParaRPr>
          </a:p>
        </p:txBody>
      </p:sp>
      <p:sp>
        <p:nvSpPr>
          <p:cNvPr id="272" name="CustomShape 45"/>
          <p:cNvSpPr/>
          <p:nvPr/>
        </p:nvSpPr>
        <p:spPr>
          <a:xfrm>
            <a:off x="5212080" y="22392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B1.1</a:t>
            </a:r>
            <a:endParaRPr lang="en-US" sz="1350" b="0" strike="noStrike" spc="-1">
              <a:latin typeface="Arial"/>
            </a:endParaRPr>
          </a:p>
        </p:txBody>
      </p:sp>
      <p:sp>
        <p:nvSpPr>
          <p:cNvPr id="273" name="CustomShape 46"/>
          <p:cNvSpPr/>
          <p:nvPr/>
        </p:nvSpPr>
        <p:spPr>
          <a:xfrm>
            <a:off x="5216760" y="29448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B1.2</a:t>
            </a:r>
            <a:endParaRPr lang="en-US" sz="1350" b="0" strike="noStrike" spc="-1">
              <a:latin typeface="Arial"/>
            </a:endParaRPr>
          </a:p>
        </p:txBody>
      </p:sp>
      <p:sp>
        <p:nvSpPr>
          <p:cNvPr id="274" name="CustomShape 47"/>
          <p:cNvSpPr/>
          <p:nvPr/>
        </p:nvSpPr>
        <p:spPr>
          <a:xfrm>
            <a:off x="5212080" y="365112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B1.3</a:t>
            </a:r>
            <a:endParaRPr lang="en-US" sz="1350" b="0" strike="noStrike" spc="-1">
              <a:latin typeface="Arial"/>
            </a:endParaRPr>
          </a:p>
        </p:txBody>
      </p:sp>
      <p:sp>
        <p:nvSpPr>
          <p:cNvPr id="275" name="CustomShape 48"/>
          <p:cNvSpPr/>
          <p:nvPr/>
        </p:nvSpPr>
        <p:spPr>
          <a:xfrm>
            <a:off x="6510240" y="208908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B2.1</a:t>
            </a:r>
            <a:endParaRPr lang="en-US" sz="1350" b="0" strike="noStrike" spc="-1">
              <a:latin typeface="Arial"/>
            </a:endParaRPr>
          </a:p>
        </p:txBody>
      </p:sp>
      <p:sp>
        <p:nvSpPr>
          <p:cNvPr id="276" name="CustomShape 49"/>
          <p:cNvSpPr/>
          <p:nvPr/>
        </p:nvSpPr>
        <p:spPr>
          <a:xfrm>
            <a:off x="7659000" y="208908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B2.2</a:t>
            </a:r>
            <a:endParaRPr lang="en-US" sz="1350" b="0" strike="noStrike" spc="-1">
              <a:latin typeface="Arial"/>
            </a:endParaRPr>
          </a:p>
        </p:txBody>
      </p:sp>
      <p:sp>
        <p:nvSpPr>
          <p:cNvPr id="277" name="CustomShape 50"/>
          <p:cNvSpPr/>
          <p:nvPr/>
        </p:nvSpPr>
        <p:spPr>
          <a:xfrm>
            <a:off x="6475320" y="25632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B2.3</a:t>
            </a:r>
            <a:endParaRPr lang="en-US" sz="1350" b="0" strike="noStrike" spc="-1">
              <a:latin typeface="Arial"/>
            </a:endParaRPr>
          </a:p>
        </p:txBody>
      </p:sp>
      <p:sp>
        <p:nvSpPr>
          <p:cNvPr id="278" name="CustomShape 51"/>
          <p:cNvSpPr/>
          <p:nvPr/>
        </p:nvSpPr>
        <p:spPr>
          <a:xfrm>
            <a:off x="7659000" y="257652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B2.4</a:t>
            </a:r>
            <a:endParaRPr lang="en-US" sz="1350" b="0" strike="noStrike" spc="-1">
              <a:latin typeface="Arial"/>
            </a:endParaRPr>
          </a:p>
        </p:txBody>
      </p:sp>
      <p:sp>
        <p:nvSpPr>
          <p:cNvPr id="279" name="CustomShape 52"/>
          <p:cNvSpPr/>
          <p:nvPr/>
        </p:nvSpPr>
        <p:spPr>
          <a:xfrm rot="5400000">
            <a:off x="6381720" y="3344760"/>
            <a:ext cx="568080" cy="1051200"/>
          </a:xfrm>
          <a:prstGeom prst="ellipse">
            <a:avLst/>
          </a:prstGeom>
          <a:gradFill>
            <a:gsLst>
              <a:gs pos="0">
                <a:schemeClr val="accent5">
                  <a:lumMod val="0"/>
                  <a:lumOff val="100000"/>
                </a:schemeClr>
              </a:gs>
              <a:gs pos="17000">
                <a:schemeClr val="accent5">
                  <a:lumMod val="0"/>
                  <a:lumOff val="100000"/>
                </a:schemeClr>
              </a:gs>
              <a:gs pos="70000">
                <a:srgbClr val="9966FF"/>
              </a:gs>
            </a:gsLst>
            <a:lin ang="0"/>
          </a:gradFill>
          <a:ln>
            <a:noFill/>
          </a:ln>
          <a:effectLst>
            <a:softEdge rad="38100"/>
          </a:effectLst>
        </p:spPr>
        <p:style>
          <a:lnRef idx="2">
            <a:schemeClr val="accent1">
              <a:shade val="50000"/>
            </a:schemeClr>
          </a:lnRef>
          <a:fillRef idx="1">
            <a:schemeClr val="accent1"/>
          </a:fillRef>
          <a:effectRef idx="0">
            <a:schemeClr val="accent1"/>
          </a:effectRef>
          <a:fontRef idx="minor"/>
        </p:style>
      </p:sp>
      <p:sp>
        <p:nvSpPr>
          <p:cNvPr id="280" name="CustomShape 53"/>
          <p:cNvSpPr/>
          <p:nvPr/>
        </p:nvSpPr>
        <p:spPr>
          <a:xfrm>
            <a:off x="6436800" y="317664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B3.1</a:t>
            </a:r>
            <a:endParaRPr lang="en-US" sz="1350" b="0" strike="noStrike" spc="-1">
              <a:latin typeface="Arial"/>
            </a:endParaRPr>
          </a:p>
        </p:txBody>
      </p:sp>
      <p:sp>
        <p:nvSpPr>
          <p:cNvPr id="281" name="CustomShape 54"/>
          <p:cNvSpPr/>
          <p:nvPr/>
        </p:nvSpPr>
        <p:spPr>
          <a:xfrm>
            <a:off x="6437160" y="37404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B3.2</a:t>
            </a:r>
            <a:endParaRPr lang="en-US" sz="1350" b="0" strike="noStrike" spc="-1">
              <a:latin typeface="Arial"/>
            </a:endParaRPr>
          </a:p>
        </p:txBody>
      </p:sp>
      <p:sp>
        <p:nvSpPr>
          <p:cNvPr id="282" name="CustomShape 55"/>
          <p:cNvSpPr/>
          <p:nvPr/>
        </p:nvSpPr>
        <p:spPr>
          <a:xfrm>
            <a:off x="5213880" y="46422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B4.1</a:t>
            </a:r>
            <a:endParaRPr lang="en-US" sz="1350" b="0" strike="noStrike" spc="-1">
              <a:latin typeface="Arial"/>
            </a:endParaRPr>
          </a:p>
        </p:txBody>
      </p:sp>
      <p:sp>
        <p:nvSpPr>
          <p:cNvPr id="283" name="CustomShape 56"/>
          <p:cNvSpPr/>
          <p:nvPr/>
        </p:nvSpPr>
        <p:spPr>
          <a:xfrm>
            <a:off x="6442560" y="464220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B5.1</a:t>
            </a:r>
            <a:endParaRPr lang="en-US" sz="1350" b="0" strike="noStrike" spc="-1">
              <a:latin typeface="Arial"/>
            </a:endParaRPr>
          </a:p>
        </p:txBody>
      </p:sp>
      <p:sp>
        <p:nvSpPr>
          <p:cNvPr id="284" name="CustomShape 57"/>
          <p:cNvSpPr/>
          <p:nvPr/>
        </p:nvSpPr>
        <p:spPr>
          <a:xfrm>
            <a:off x="7664400" y="348552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B5.2</a:t>
            </a:r>
            <a:endParaRPr lang="en-US" sz="1350" b="0" strike="noStrike" spc="-1">
              <a:latin typeface="Arial"/>
            </a:endParaRPr>
          </a:p>
        </p:txBody>
      </p:sp>
      <p:sp>
        <p:nvSpPr>
          <p:cNvPr id="285" name="CustomShape 58"/>
          <p:cNvSpPr/>
          <p:nvPr/>
        </p:nvSpPr>
        <p:spPr>
          <a:xfrm>
            <a:off x="7660800" y="4610880"/>
            <a:ext cx="485280" cy="2937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50" b="0" strike="noStrike" spc="-1">
                <a:solidFill>
                  <a:srgbClr val="323B44"/>
                </a:solidFill>
                <a:latin typeface="Calibri Light"/>
                <a:ea typeface="DejaVu Sans"/>
              </a:rPr>
              <a:t>B5.3</a:t>
            </a:r>
            <a:endParaRPr lang="en-US" sz="1350" b="0" strike="noStrike" spc="-1">
              <a:latin typeface="Arial"/>
            </a:endParaRPr>
          </a:p>
        </p:txBody>
      </p:sp>
      <p:sp>
        <p:nvSpPr>
          <p:cNvPr id="286" name="Line 59"/>
          <p:cNvSpPr/>
          <p:nvPr/>
        </p:nvSpPr>
        <p:spPr>
          <a:xfrm>
            <a:off x="3545640" y="5832000"/>
            <a:ext cx="1008720" cy="360"/>
          </a:xfrm>
          <a:prstGeom prst="line">
            <a:avLst/>
          </a:prstGeom>
          <a:ln w="54000">
            <a:solidFill>
              <a:srgbClr val="0000FF"/>
            </a:solidFill>
            <a:round/>
          </a:ln>
        </p:spPr>
        <p:style>
          <a:lnRef idx="1">
            <a:schemeClr val="accent1"/>
          </a:lnRef>
          <a:fillRef idx="0">
            <a:schemeClr val="accent1"/>
          </a:fillRef>
          <a:effectRef idx="0">
            <a:schemeClr val="accent1"/>
          </a:effectRef>
          <a:fontRef idx="minor"/>
        </p:style>
      </p:sp>
      <p:sp>
        <p:nvSpPr>
          <p:cNvPr id="287" name="Line 60"/>
          <p:cNvSpPr/>
          <p:nvPr/>
        </p:nvSpPr>
        <p:spPr>
          <a:xfrm>
            <a:off x="3535560" y="6154200"/>
            <a:ext cx="1008720" cy="360"/>
          </a:xfrm>
          <a:prstGeom prst="line">
            <a:avLst/>
          </a:prstGeom>
          <a:ln w="54000">
            <a:solidFill>
              <a:schemeClr val="tx1"/>
            </a:solidFill>
            <a:round/>
          </a:ln>
        </p:spPr>
        <p:style>
          <a:lnRef idx="1">
            <a:schemeClr val="accent1"/>
          </a:lnRef>
          <a:fillRef idx="0">
            <a:schemeClr val="accent1"/>
          </a:fillRef>
          <a:effectRef idx="0">
            <a:schemeClr val="accent1"/>
          </a:effectRef>
          <a:fontRef idx="minor"/>
        </p:style>
      </p:sp>
      <p:sp>
        <p:nvSpPr>
          <p:cNvPr id="288" name="Line 61"/>
          <p:cNvSpPr/>
          <p:nvPr/>
        </p:nvSpPr>
        <p:spPr>
          <a:xfrm>
            <a:off x="3545640" y="6476400"/>
            <a:ext cx="1008720" cy="360"/>
          </a:xfrm>
          <a:prstGeom prst="line">
            <a:avLst/>
          </a:prstGeom>
          <a:ln w="41400">
            <a:solidFill>
              <a:schemeClr val="tx1"/>
            </a:solidFill>
            <a:custDash>
              <a:ds d="300000" sp="100000"/>
            </a:custDash>
            <a:round/>
          </a:ln>
        </p:spPr>
        <p:style>
          <a:lnRef idx="1">
            <a:schemeClr val="accent1"/>
          </a:lnRef>
          <a:fillRef idx="0">
            <a:schemeClr val="accent1"/>
          </a:fillRef>
          <a:effectRef idx="0">
            <a:schemeClr val="accent1"/>
          </a:effectRef>
          <a:fontRef idx="minor"/>
        </p:style>
      </p:sp>
      <p:sp>
        <p:nvSpPr>
          <p:cNvPr id="289" name="CustomShape 62"/>
          <p:cNvSpPr/>
          <p:nvPr/>
        </p:nvSpPr>
        <p:spPr>
          <a:xfrm>
            <a:off x="4813200" y="5671800"/>
            <a:ext cx="803880" cy="3625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latin typeface="Calibri Light"/>
                <a:ea typeface="DejaVu Sans"/>
              </a:rPr>
              <a:t>Region</a:t>
            </a:r>
            <a:endParaRPr lang="en-US" sz="1800" b="0" strike="noStrike" spc="-1">
              <a:latin typeface="Arial"/>
            </a:endParaRPr>
          </a:p>
        </p:txBody>
      </p:sp>
      <p:sp>
        <p:nvSpPr>
          <p:cNvPr id="290" name="CustomShape 63"/>
          <p:cNvSpPr/>
          <p:nvPr/>
        </p:nvSpPr>
        <p:spPr>
          <a:xfrm>
            <a:off x="4808160" y="5969520"/>
            <a:ext cx="831240" cy="3625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latin typeface="Calibri Light"/>
                <a:ea typeface="DejaVu Sans"/>
              </a:rPr>
              <a:t>Azones</a:t>
            </a:r>
            <a:endParaRPr lang="en-US" sz="1800" b="0" strike="noStrike" spc="-1">
              <a:latin typeface="Arial"/>
            </a:endParaRPr>
          </a:p>
        </p:txBody>
      </p:sp>
      <p:sp>
        <p:nvSpPr>
          <p:cNvPr id="291" name="CustomShape 64"/>
          <p:cNvSpPr/>
          <p:nvPr/>
        </p:nvSpPr>
        <p:spPr>
          <a:xfrm>
            <a:off x="4792680" y="6291720"/>
            <a:ext cx="823680" cy="3625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0" strike="noStrike" spc="-1">
                <a:solidFill>
                  <a:srgbClr val="000000"/>
                </a:solidFill>
                <a:latin typeface="Calibri Light"/>
                <a:ea typeface="DejaVu Sans"/>
              </a:rPr>
              <a:t>Bzones</a:t>
            </a:r>
            <a:endParaRPr lang="en-US" sz="1800" b="0" strike="noStrike" spc="-1">
              <a:latin typeface="Arial"/>
            </a:endParaRPr>
          </a:p>
        </p:txBody>
      </p:sp>
      <p:sp>
        <p:nvSpPr>
          <p:cNvPr id="292" name="CustomShape 65"/>
          <p:cNvSpPr/>
          <p:nvPr/>
        </p:nvSpPr>
        <p:spPr>
          <a:xfrm>
            <a:off x="1226829" y="1411020"/>
            <a:ext cx="2317320" cy="5148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2800" b="1" strike="noStrike" spc="-1" dirty="0" smtClean="0">
                <a:solidFill>
                  <a:srgbClr val="000000"/>
                </a:solidFill>
                <a:latin typeface="Calibri Light"/>
                <a:ea typeface="DejaVu Sans"/>
              </a:rPr>
              <a:t>VE-RSPM: Real</a:t>
            </a:r>
            <a:endParaRPr lang="en-US" sz="2800" b="0" strike="noStrike" spc="-1" dirty="0">
              <a:latin typeface="Arial"/>
            </a:endParaRPr>
          </a:p>
        </p:txBody>
      </p:sp>
      <p:sp>
        <p:nvSpPr>
          <p:cNvPr id="293" name="CustomShape 66"/>
          <p:cNvSpPr/>
          <p:nvPr/>
        </p:nvSpPr>
        <p:spPr>
          <a:xfrm>
            <a:off x="5172030" y="1410840"/>
            <a:ext cx="3161700" cy="5148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2800" b="1" strike="noStrike" spc="-1" dirty="0" smtClean="0">
                <a:solidFill>
                  <a:srgbClr val="000000"/>
                </a:solidFill>
                <a:latin typeface="Calibri Light"/>
                <a:ea typeface="DejaVu Sans"/>
              </a:rPr>
              <a:t>VE-State: Synthesized</a:t>
            </a:r>
            <a:endParaRPr lang="en-US" sz="2800" b="0" strike="noStrike" spc="-1" dirty="0">
              <a:latin typeface="Arial"/>
            </a:endParaRPr>
          </a:p>
        </p:txBody>
      </p:sp>
      <p:sp>
        <p:nvSpPr>
          <p:cNvPr id="294" name="CustomShape 67"/>
          <p:cNvSpPr/>
          <p:nvPr/>
        </p:nvSpPr>
        <p:spPr>
          <a:xfrm>
            <a:off x="0" y="-27720"/>
            <a:ext cx="9141480" cy="9406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Bzones </a:t>
            </a:r>
            <a:r>
              <a:rPr lang="en-US" sz="3200" b="1" strike="noStrike" spc="-100" dirty="0">
                <a:solidFill>
                  <a:srgbClr val="FFFFFF"/>
                </a:solidFill>
                <a:latin typeface="Calibri Light"/>
                <a:ea typeface="DejaVu Sans"/>
              </a:rPr>
              <a:t>may be real or synthesized.</a:t>
            </a:r>
            <a:endParaRPr lang="en-US" sz="3200" b="0" strike="noStrike" spc="-1" dirty="0">
              <a:latin typeface="Arial"/>
            </a:endParaRPr>
          </a:p>
        </p:txBody>
      </p:sp>
      <p:pic>
        <p:nvPicPr>
          <p:cNvPr id="296" name="Picture 69"/>
          <p:cNvPicPr/>
          <p:nvPr/>
        </p:nvPicPr>
        <p:blipFill>
          <a:blip r:embed="rId3"/>
          <a:stretch/>
        </p:blipFill>
        <p:spPr>
          <a:xfrm>
            <a:off x="0" y="6636600"/>
            <a:ext cx="626760" cy="2196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23E79174-24DA-4476-B6B4-969DEE00AC5B}" type="slidenum">
              <a:rPr lang="en-US" sz="1800" b="0" strike="noStrike" spc="-1">
                <a:solidFill>
                  <a:srgbClr val="000000"/>
                </a:solidFill>
                <a:latin typeface="Calibri Light"/>
                <a:ea typeface="DejaVu Sans"/>
              </a:rPr>
              <a:t>7</a:t>
            </a:fld>
            <a:endParaRPr lang="en-US" sz="1800" b="0" strike="noStrike" spc="-1">
              <a:latin typeface="Arial"/>
            </a:endParaRPr>
          </a:p>
        </p:txBody>
      </p:sp>
      <p:sp>
        <p:nvSpPr>
          <p:cNvPr id="298"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a:solidFill>
                  <a:srgbClr val="FFFFFF"/>
                </a:solidFill>
                <a:latin typeface="Calibri Light"/>
                <a:ea typeface="DejaVu Sans"/>
              </a:rPr>
              <a:t>VE-RSPM Modules and Packages</a:t>
            </a:r>
            <a:endParaRPr lang="en-US" sz="3200" b="0" strike="noStrike" spc="-1">
              <a:latin typeface="Arial"/>
            </a:endParaRPr>
          </a:p>
        </p:txBody>
      </p:sp>
      <p:sp>
        <p:nvSpPr>
          <p:cNvPr id="299" name="CustomShape 3"/>
          <p:cNvSpPr/>
          <p:nvPr/>
        </p:nvSpPr>
        <p:spPr>
          <a:xfrm>
            <a:off x="157680" y="1026000"/>
            <a:ext cx="4285440" cy="10396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normAutofit/>
          </a:bodyPr>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CreateHouseholds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PredictWorkers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AssignLifeCycle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PredictIncome</a:t>
            </a:r>
            <a:endParaRPr lang="en-US" sz="1400" b="0" strike="noStrike" spc="-1">
              <a:latin typeface="Arial"/>
            </a:endParaRPr>
          </a:p>
        </p:txBody>
      </p:sp>
      <p:sp>
        <p:nvSpPr>
          <p:cNvPr id="301" name="CustomShape 5"/>
          <p:cNvSpPr/>
          <p:nvPr/>
        </p:nvSpPr>
        <p:spPr>
          <a:xfrm>
            <a:off x="157680" y="2184480"/>
            <a:ext cx="4285440" cy="197676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normAutofit/>
          </a:bodyPr>
          <a:lstStyle/>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PredictHousing</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LocateEmployment</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smtClean="0">
                <a:solidFill>
                  <a:srgbClr val="000000"/>
                </a:solidFill>
                <a:latin typeface="Arial"/>
                <a:ea typeface="DejaVu Sans"/>
              </a:rPr>
              <a:t>AssignLocTypes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Calculate4DMeasures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CalculateUrbanMixMeasure</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AssignParkingRestrictions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AssignDemandManagement</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AssignCarSvcAvailability</a:t>
            </a:r>
            <a:endParaRPr lang="en-US" sz="1400" b="0" strike="noStrike" spc="-1" dirty="0">
              <a:latin typeface="Arial"/>
            </a:endParaRPr>
          </a:p>
        </p:txBody>
      </p:sp>
      <p:sp>
        <p:nvSpPr>
          <p:cNvPr id="302" name="CustomShape 6"/>
          <p:cNvSpPr/>
          <p:nvPr/>
        </p:nvSpPr>
        <p:spPr>
          <a:xfrm>
            <a:off x="157680" y="4280040"/>
            <a:ext cx="4285440" cy="5950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normAutofit/>
          </a:bodyPr>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AssignTransitService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AssignRoadMiles</a:t>
            </a:r>
            <a:endParaRPr lang="en-US" sz="1400" b="0" strike="noStrike" spc="-1">
              <a:latin typeface="Arial"/>
            </a:endParaRPr>
          </a:p>
        </p:txBody>
      </p:sp>
      <p:sp>
        <p:nvSpPr>
          <p:cNvPr id="303" name="CustomShape 7"/>
          <p:cNvSpPr/>
          <p:nvPr/>
        </p:nvSpPr>
        <p:spPr>
          <a:xfrm>
            <a:off x="157680" y="4998600"/>
            <a:ext cx="4285440" cy="17722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AssignDrivers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AssignVehicleOwnership</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AssignVehicleType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AssignVehicleTable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AssignVehicleAge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CalculateVehicleOwnCost</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AdjustVehicleOwnership</a:t>
            </a:r>
            <a:endParaRPr lang="en-US" sz="1400" b="0" strike="noStrike" spc="-1">
              <a:latin typeface="Arial"/>
            </a:endParaRPr>
          </a:p>
        </p:txBody>
      </p:sp>
      <p:sp>
        <p:nvSpPr>
          <p:cNvPr id="304" name="CustomShape 8"/>
          <p:cNvSpPr/>
          <p:nvPr/>
        </p:nvSpPr>
        <p:spPr>
          <a:xfrm>
            <a:off x="4742280" y="1036440"/>
            <a:ext cx="4285440" cy="102960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a:bodyPr>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CalculateHouseholdDvmt</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CalculateAltModeTrips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CalculateVehicleTrips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DivertSovTravel</a:t>
            </a:r>
            <a:endParaRPr lang="en-US" sz="1400" b="0" strike="noStrike" spc="-1">
              <a:latin typeface="Arial"/>
            </a:endParaRPr>
          </a:p>
        </p:txBody>
      </p:sp>
      <p:sp>
        <p:nvSpPr>
          <p:cNvPr id="305" name="CustomShape 9"/>
          <p:cNvSpPr/>
          <p:nvPr/>
        </p:nvSpPr>
        <p:spPr>
          <a:xfrm>
            <a:off x="4742280" y="2209320"/>
            <a:ext cx="4285440" cy="5950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a:bodyPr>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CalculateCarbonIntensity</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AssignHhVehiclePowertrain</a:t>
            </a:r>
            <a:endParaRPr lang="en-US" sz="1400" b="0" strike="noStrike" spc="-1">
              <a:latin typeface="Arial"/>
            </a:endParaRPr>
          </a:p>
        </p:txBody>
      </p:sp>
      <p:sp>
        <p:nvSpPr>
          <p:cNvPr id="306" name="CustomShape 10"/>
          <p:cNvSpPr/>
          <p:nvPr/>
        </p:nvSpPr>
        <p:spPr>
          <a:xfrm>
            <a:off x="4742280" y="2947680"/>
            <a:ext cx="4285440" cy="265176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a:bodyPr>
          <a:lstStyle/>
          <a:p>
            <a:pPr marL="216000" indent="-88920">
              <a:lnSpc>
                <a:spcPct val="85000"/>
              </a:lnSpc>
              <a:spcAft>
                <a:spcPts val="300"/>
              </a:spcAft>
              <a:buClr>
                <a:srgbClr val="262626"/>
              </a:buClr>
              <a:buSzPct val="45000"/>
              <a:buFont typeface="Symbol"/>
              <a:buChar char=""/>
            </a:pPr>
            <a:r>
              <a:rPr lang="en-US" sz="1400" b="0" i="1" strike="noStrike" spc="-1" dirty="0">
                <a:solidFill>
                  <a:srgbClr val="000000"/>
                </a:solidFill>
                <a:latin typeface="Arial"/>
                <a:ea typeface="DejaVu Sans"/>
              </a:rPr>
              <a:t>Iterate X Times</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CalculateBaseRoadDvmt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CalculateFutureRoadDvmt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CalculateRoadPerformance</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CalculateMpgMpkwhAdjustments</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AdjustHhVehicleMpgMpkwh</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CalculateVehicleOperatingCost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BudgetHouseholdDvmt</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i="1" strike="noStrike" spc="-1" dirty="0">
                <a:solidFill>
                  <a:srgbClr val="000000"/>
                </a:solidFill>
                <a:latin typeface="Arial"/>
                <a:ea typeface="DejaVu Sans"/>
              </a:rPr>
              <a:t>End Iteration</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CalculateComEnergyAndEmissions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CalculatePtranEnergyAndEmissions</a:t>
            </a:r>
            <a:endParaRPr lang="en-US" sz="1400" b="0" strike="noStrike" spc="-1" dirty="0">
              <a:latin typeface="Arial"/>
            </a:endParaRPr>
          </a:p>
          <a:p>
            <a:pPr>
              <a:lnSpc>
                <a:spcPct val="85000"/>
              </a:lnSpc>
              <a:spcAft>
                <a:spcPts val="300"/>
              </a:spcAft>
            </a:pPr>
            <a:endParaRPr lang="en-US" sz="1400" b="0" strike="noStrike" spc="-1" dirty="0">
              <a:latin typeface="Arial"/>
            </a:endParaRPr>
          </a:p>
        </p:txBody>
      </p:sp>
      <p:sp>
        <p:nvSpPr>
          <p:cNvPr id="307" name="CustomShape 11"/>
          <p:cNvSpPr/>
          <p:nvPr/>
        </p:nvSpPr>
        <p:spPr>
          <a:xfrm>
            <a:off x="3010320" y="1036440"/>
            <a:ext cx="142776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SimHouseholds</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08" name="CustomShape 12"/>
          <p:cNvSpPr/>
          <p:nvPr/>
        </p:nvSpPr>
        <p:spPr>
          <a:xfrm>
            <a:off x="3547080" y="2184480"/>
            <a:ext cx="89280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LandUse</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09" name="CustomShape 13"/>
          <p:cNvSpPr/>
          <p:nvPr/>
        </p:nvSpPr>
        <p:spPr>
          <a:xfrm>
            <a:off x="2957400" y="4280040"/>
            <a:ext cx="148284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TransportSupply</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10" name="CustomShape 14"/>
          <p:cNvSpPr/>
          <p:nvPr/>
        </p:nvSpPr>
        <p:spPr>
          <a:xfrm>
            <a:off x="2740680" y="5078160"/>
            <a:ext cx="169740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HouseholdVehicles</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11" name="CustomShape 15"/>
          <p:cNvSpPr/>
          <p:nvPr/>
        </p:nvSpPr>
        <p:spPr>
          <a:xfrm>
            <a:off x="7160040" y="2216880"/>
            <a:ext cx="187416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PowertrainsAndFuels</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12" name="CustomShape 16"/>
          <p:cNvSpPr/>
          <p:nvPr/>
        </p:nvSpPr>
        <p:spPr>
          <a:xfrm>
            <a:off x="7515000" y="1058400"/>
            <a:ext cx="152064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HouseholdTravel</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13" name="CustomShape 17"/>
          <p:cNvSpPr/>
          <p:nvPr/>
        </p:nvSpPr>
        <p:spPr>
          <a:xfrm>
            <a:off x="7346160" y="2921400"/>
            <a:ext cx="168984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TravelPerformance</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pic>
        <p:nvPicPr>
          <p:cNvPr id="314" name="Picture 22"/>
          <p:cNvPicPr/>
          <p:nvPr/>
        </p:nvPicPr>
        <p:blipFill>
          <a:blip r:embed="rId3"/>
          <a:stretch/>
        </p:blipFill>
        <p:spPr>
          <a:xfrm>
            <a:off x="0" y="6636600"/>
            <a:ext cx="626760" cy="2196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545CF75E-46D0-48CB-AB48-A6AB76148AF7}" type="slidenum">
              <a:rPr lang="en-US" sz="1800" b="0" strike="noStrike" spc="-1">
                <a:solidFill>
                  <a:srgbClr val="000000"/>
                </a:solidFill>
                <a:latin typeface="Calibri Light"/>
                <a:ea typeface="DejaVu Sans"/>
              </a:rPr>
              <a:t>8</a:t>
            </a:fld>
            <a:endParaRPr lang="en-US" sz="1800" b="0" strike="noStrike" spc="-1">
              <a:latin typeface="Arial"/>
            </a:endParaRPr>
          </a:p>
        </p:txBody>
      </p:sp>
      <p:sp>
        <p:nvSpPr>
          <p:cNvPr id="316"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lnSpcReduction="10000"/>
          </a:bodyPr>
          <a:lstStyle/>
          <a:p>
            <a:pPr>
              <a:lnSpc>
                <a:spcPct val="90000"/>
              </a:lnSpc>
            </a:pPr>
            <a:r>
              <a:rPr lang="en-US" sz="3200" b="1" strike="noStrike" spc="-100">
                <a:solidFill>
                  <a:srgbClr val="FFFFFF"/>
                </a:solidFill>
                <a:latin typeface="Calibri Light"/>
                <a:ea typeface="DejaVu Sans"/>
              </a:rPr>
              <a:t>VE-State can be created from VE-RSPM with a few focused changes</a:t>
            </a:r>
            <a:endParaRPr lang="en-US" sz="3200" b="0" strike="noStrike" spc="-1">
              <a:latin typeface="Arial"/>
            </a:endParaRPr>
          </a:p>
        </p:txBody>
      </p:sp>
      <p:sp>
        <p:nvSpPr>
          <p:cNvPr id="317" name="CustomShape 3"/>
          <p:cNvSpPr/>
          <p:nvPr/>
        </p:nvSpPr>
        <p:spPr>
          <a:xfrm>
            <a:off x="157680" y="1026000"/>
            <a:ext cx="4285440" cy="10396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normAutofit/>
          </a:bodyPr>
          <a:lstStyle/>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CreateHouseholds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PredictWorkers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AssignLifeCycle</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PredictIncome</a:t>
            </a:r>
            <a:endParaRPr lang="en-US" sz="1400" b="0" strike="noStrike" spc="-1" dirty="0">
              <a:latin typeface="Arial"/>
            </a:endParaRPr>
          </a:p>
        </p:txBody>
      </p:sp>
      <p:sp>
        <p:nvSpPr>
          <p:cNvPr id="319" name="CustomShape 5"/>
          <p:cNvSpPr/>
          <p:nvPr/>
        </p:nvSpPr>
        <p:spPr>
          <a:xfrm>
            <a:off x="157680" y="4280040"/>
            <a:ext cx="4285440" cy="5950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normAutofit lnSpcReduction="10000"/>
          </a:bodyPr>
          <a:lstStyle/>
          <a:p>
            <a:pPr marL="216000" indent="-88920">
              <a:lnSpc>
                <a:spcPct val="85000"/>
              </a:lnSpc>
              <a:spcAft>
                <a:spcPts val="300"/>
              </a:spcAft>
              <a:buClr>
                <a:srgbClr val="262626"/>
              </a:buClr>
              <a:buFont typeface="Arial"/>
              <a:buChar char=" "/>
            </a:pPr>
            <a:r>
              <a:rPr lang="en-US" sz="1400" b="0" strike="noStrike" spc="-1" dirty="0" smtClean="0">
                <a:solidFill>
                  <a:srgbClr val="000000"/>
                </a:solidFill>
                <a:latin typeface="Arial"/>
                <a:ea typeface="DejaVu Sans"/>
              </a:rPr>
              <a:t>AssignTransitService </a:t>
            </a:r>
            <a:r>
              <a:rPr lang="en-US" b="0" strike="noStrike" spc="-1" dirty="0" smtClean="0">
                <a:solidFill>
                  <a:srgbClr val="FF0000"/>
                </a:solidFill>
                <a:latin typeface="Arial"/>
                <a:ea typeface="DejaVu Sans"/>
              </a:rPr>
              <a:t>*</a:t>
            </a:r>
            <a:endParaRPr lang="en-US" b="0" strike="noStrike" spc="-1" dirty="0">
              <a:solidFill>
                <a:srgbClr val="FF0000"/>
              </a:solidFill>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AssignRoadMiles</a:t>
            </a:r>
            <a:endParaRPr lang="en-US" sz="1400" b="0" strike="noStrike" spc="-1" dirty="0">
              <a:latin typeface="Arial"/>
            </a:endParaRPr>
          </a:p>
        </p:txBody>
      </p:sp>
      <p:sp>
        <p:nvSpPr>
          <p:cNvPr id="320" name="CustomShape 6"/>
          <p:cNvSpPr/>
          <p:nvPr/>
        </p:nvSpPr>
        <p:spPr>
          <a:xfrm>
            <a:off x="157680" y="4998600"/>
            <a:ext cx="4285440" cy="17722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0" tIns="91440" rIns="90000" bIns="91440"/>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AssignDrivers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AssignVehicleOwnership</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AssignVehicleType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AssignVehicleTable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AssignVehicleAge</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CalculateVehicleOwnCost</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AdjustVehicleOwnership</a:t>
            </a:r>
            <a:endParaRPr lang="en-US" sz="1400" b="0" strike="noStrike" spc="-1">
              <a:latin typeface="Arial"/>
            </a:endParaRPr>
          </a:p>
        </p:txBody>
      </p:sp>
      <p:sp>
        <p:nvSpPr>
          <p:cNvPr id="321" name="CustomShape 7"/>
          <p:cNvSpPr/>
          <p:nvPr/>
        </p:nvSpPr>
        <p:spPr>
          <a:xfrm>
            <a:off x="4742280" y="1036440"/>
            <a:ext cx="4285440" cy="102960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a:bodyPr>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CalculateHouseholdDvmt</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CalculateAltModeTrips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CalculateVehicleTrips</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DivertSovTravel</a:t>
            </a:r>
            <a:endParaRPr lang="en-US" sz="1400" b="0" strike="noStrike" spc="-1">
              <a:latin typeface="Arial"/>
            </a:endParaRPr>
          </a:p>
        </p:txBody>
      </p:sp>
      <p:sp>
        <p:nvSpPr>
          <p:cNvPr id="322" name="CustomShape 8"/>
          <p:cNvSpPr/>
          <p:nvPr/>
        </p:nvSpPr>
        <p:spPr>
          <a:xfrm>
            <a:off x="4742280" y="2209320"/>
            <a:ext cx="4285440" cy="59508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a:bodyPr>
          <a:lstStyle/>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CalculateCarbonIntensity</a:t>
            </a:r>
            <a:endParaRPr lang="en-US" sz="1400" b="0" strike="noStrike" spc="-1">
              <a:latin typeface="Arial"/>
            </a:endParaRPr>
          </a:p>
          <a:p>
            <a:pPr marL="216000" indent="-88920">
              <a:lnSpc>
                <a:spcPct val="85000"/>
              </a:lnSpc>
              <a:spcAft>
                <a:spcPts val="300"/>
              </a:spcAft>
              <a:buClr>
                <a:srgbClr val="262626"/>
              </a:buClr>
              <a:buFont typeface="Arial"/>
              <a:buChar char=" "/>
            </a:pPr>
            <a:r>
              <a:rPr lang="en-US" sz="1400" b="0" strike="noStrike" spc="-1">
                <a:solidFill>
                  <a:srgbClr val="000000"/>
                </a:solidFill>
                <a:latin typeface="Arial"/>
                <a:ea typeface="DejaVu Sans"/>
              </a:rPr>
              <a:t>AssignHhVehiclePowertrain</a:t>
            </a:r>
            <a:endParaRPr lang="en-US" sz="1400" b="0" strike="noStrike" spc="-1">
              <a:latin typeface="Arial"/>
            </a:endParaRPr>
          </a:p>
        </p:txBody>
      </p:sp>
      <p:sp>
        <p:nvSpPr>
          <p:cNvPr id="323" name="CustomShape 9"/>
          <p:cNvSpPr/>
          <p:nvPr/>
        </p:nvSpPr>
        <p:spPr>
          <a:xfrm>
            <a:off x="4742280" y="2947680"/>
            <a:ext cx="4285440" cy="272124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lnSpcReduction="10000"/>
          </a:bodyPr>
          <a:lstStyle/>
          <a:p>
            <a:pPr marL="216000" indent="-88920">
              <a:lnSpc>
                <a:spcPct val="85000"/>
              </a:lnSpc>
              <a:spcAft>
                <a:spcPts val="300"/>
              </a:spcAft>
              <a:buClr>
                <a:srgbClr val="262626"/>
              </a:buClr>
              <a:buSzPct val="45000"/>
              <a:buFont typeface="Symbol"/>
              <a:buChar char=""/>
            </a:pPr>
            <a:r>
              <a:rPr lang="en-US" sz="1400" b="0" i="1" strike="noStrike" spc="-1" dirty="0">
                <a:solidFill>
                  <a:srgbClr val="000000"/>
                </a:solidFill>
                <a:latin typeface="Arial"/>
                <a:ea typeface="DejaVu Sans"/>
              </a:rPr>
              <a:t>Iterate X Times</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CalculateBaseRoadDvmt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CalculateFutureRoadDvmt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CalculateRoadPerformance</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CalculateMpgMpkwhAdjustments</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AdjustHhVehicleMpgMpkwh</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CalculateVehicleOperatingCost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BudgetHouseholdDvmt</a:t>
            </a:r>
            <a:endParaRPr lang="en-US" sz="1400" b="0" strike="noStrike" spc="-1" dirty="0">
              <a:latin typeface="Arial"/>
            </a:endParaRPr>
          </a:p>
          <a:p>
            <a:pPr marL="216000" indent="-88920">
              <a:lnSpc>
                <a:spcPct val="85000"/>
              </a:lnSpc>
              <a:spcAft>
                <a:spcPts val="300"/>
              </a:spcAft>
              <a:buClr>
                <a:srgbClr val="262626"/>
              </a:buClr>
              <a:buSzPct val="45000"/>
              <a:buFont typeface="Symbol"/>
              <a:buChar char=""/>
            </a:pPr>
            <a:r>
              <a:rPr lang="en-US" sz="1400" b="0" strike="noStrike" spc="-1" dirty="0">
                <a:solidFill>
                  <a:srgbClr val="000000"/>
                </a:solidFill>
                <a:latin typeface="Arial"/>
                <a:ea typeface="DejaVu Sans"/>
              </a:rPr>
              <a:t>     </a:t>
            </a:r>
            <a:r>
              <a:rPr lang="en-US" sz="1400" b="0" strike="noStrike" spc="-1" dirty="0">
                <a:solidFill>
                  <a:srgbClr val="ED1C24"/>
                </a:solidFill>
                <a:latin typeface="Arial"/>
                <a:ea typeface="DejaVu Sans"/>
              </a:rPr>
              <a:t>BalanceRoadCostsAndTaxes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i="1" strike="noStrike" spc="-1" dirty="0">
                <a:solidFill>
                  <a:srgbClr val="000000"/>
                </a:solidFill>
                <a:latin typeface="Arial"/>
                <a:ea typeface="DejaVu Sans"/>
              </a:rPr>
              <a:t>End Iteration</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CalculateComEnergyAndEmissions</a:t>
            </a:r>
            <a:endParaRPr lang="en-US" sz="1400" b="0" strike="noStrike" spc="-1" dirty="0">
              <a:latin typeface="Arial"/>
            </a:endParaRPr>
          </a:p>
          <a:p>
            <a:pPr marL="216000" indent="-88920">
              <a:lnSpc>
                <a:spcPct val="85000"/>
              </a:lnSpc>
              <a:spcAft>
                <a:spcPts val="300"/>
              </a:spcAft>
              <a:buClr>
                <a:srgbClr val="262626"/>
              </a:buClr>
              <a:buFont typeface="Arial"/>
              <a:buChar char=" "/>
            </a:pPr>
            <a:r>
              <a:rPr lang="en-US" sz="1400" b="0" strike="noStrike" spc="-1" dirty="0">
                <a:solidFill>
                  <a:srgbClr val="000000"/>
                </a:solidFill>
                <a:latin typeface="Arial"/>
                <a:ea typeface="DejaVu Sans"/>
              </a:rPr>
              <a:t>CalculatePtranEnergyAndEmissions</a:t>
            </a:r>
            <a:endParaRPr lang="en-US" sz="1400" b="0" strike="noStrike" spc="-1" dirty="0">
              <a:latin typeface="Arial"/>
            </a:endParaRPr>
          </a:p>
          <a:p>
            <a:pPr>
              <a:lnSpc>
                <a:spcPct val="85000"/>
              </a:lnSpc>
              <a:spcAft>
                <a:spcPts val="300"/>
              </a:spcAft>
            </a:pPr>
            <a:endParaRPr lang="en-US" sz="1400" b="0" strike="noStrike" spc="-1" dirty="0">
              <a:latin typeface="Arial"/>
            </a:endParaRPr>
          </a:p>
        </p:txBody>
      </p:sp>
      <p:sp>
        <p:nvSpPr>
          <p:cNvPr id="324" name="CustomShape 10"/>
          <p:cNvSpPr/>
          <p:nvPr/>
        </p:nvSpPr>
        <p:spPr>
          <a:xfrm>
            <a:off x="3010320" y="1036440"/>
            <a:ext cx="142776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SimHouseholds</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25" name="CustomShape 11"/>
          <p:cNvSpPr/>
          <p:nvPr/>
        </p:nvSpPr>
        <p:spPr>
          <a:xfrm>
            <a:off x="2957400" y="4280040"/>
            <a:ext cx="148284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TransportSupply</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26" name="CustomShape 12"/>
          <p:cNvSpPr/>
          <p:nvPr/>
        </p:nvSpPr>
        <p:spPr>
          <a:xfrm>
            <a:off x="2740680" y="5078160"/>
            <a:ext cx="169740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HouseholdVehicles</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27" name="CustomShape 13"/>
          <p:cNvSpPr/>
          <p:nvPr/>
        </p:nvSpPr>
        <p:spPr>
          <a:xfrm>
            <a:off x="7160040" y="2216880"/>
            <a:ext cx="187416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PowertrainsAndFuels</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28" name="CustomShape 14"/>
          <p:cNvSpPr/>
          <p:nvPr/>
        </p:nvSpPr>
        <p:spPr>
          <a:xfrm>
            <a:off x="7515000" y="1058400"/>
            <a:ext cx="152064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HouseholdTravel</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sp>
        <p:nvSpPr>
          <p:cNvPr id="329" name="CustomShape 15"/>
          <p:cNvSpPr/>
          <p:nvPr/>
        </p:nvSpPr>
        <p:spPr>
          <a:xfrm>
            <a:off x="7346160" y="2921400"/>
            <a:ext cx="1689840" cy="515160"/>
          </a:xfrm>
          <a:prstGeom prst="rect">
            <a:avLst/>
          </a:prstGeom>
          <a:noFill/>
          <a:ln>
            <a:solidFill>
              <a:schemeClr val="tx1"/>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400" b="0" strike="noStrike" spc="-1">
                <a:solidFill>
                  <a:srgbClr val="000000"/>
                </a:solidFill>
                <a:latin typeface="Arial"/>
                <a:ea typeface="DejaVu Sans"/>
              </a:rPr>
              <a:t>TravelPerformance</a:t>
            </a:r>
            <a:endParaRPr lang="en-US" sz="1400" b="0" strike="noStrike" spc="-1">
              <a:latin typeface="Arial"/>
            </a:endParaRPr>
          </a:p>
          <a:p>
            <a:pPr algn="r">
              <a:lnSpc>
                <a:spcPct val="100000"/>
              </a:lnSpc>
            </a:pPr>
            <a:r>
              <a:rPr lang="en-US" sz="1400" b="0" strike="noStrike" spc="-1">
                <a:solidFill>
                  <a:srgbClr val="000000"/>
                </a:solidFill>
                <a:latin typeface="Arial"/>
                <a:ea typeface="DejaVu Sans"/>
              </a:rPr>
              <a:t>Package</a:t>
            </a:r>
            <a:endParaRPr lang="en-US" sz="1400" b="0" strike="noStrike" spc="-1">
              <a:latin typeface="Arial"/>
            </a:endParaRPr>
          </a:p>
        </p:txBody>
      </p:sp>
      <p:pic>
        <p:nvPicPr>
          <p:cNvPr id="330" name="Picture 22"/>
          <p:cNvPicPr/>
          <p:nvPr/>
        </p:nvPicPr>
        <p:blipFill>
          <a:blip r:embed="rId3"/>
          <a:stretch/>
        </p:blipFill>
        <p:spPr>
          <a:xfrm>
            <a:off x="0" y="6636600"/>
            <a:ext cx="626760" cy="219600"/>
          </a:xfrm>
          <a:prstGeom prst="rect">
            <a:avLst/>
          </a:prstGeom>
          <a:ln>
            <a:noFill/>
          </a:ln>
        </p:spPr>
      </p:pic>
      <p:sp>
        <p:nvSpPr>
          <p:cNvPr id="331" name="CustomShape 16"/>
          <p:cNvSpPr/>
          <p:nvPr/>
        </p:nvSpPr>
        <p:spPr>
          <a:xfrm>
            <a:off x="171000" y="2197800"/>
            <a:ext cx="4285440" cy="1976760"/>
          </a:xfrm>
          <a:prstGeom prst="rect">
            <a:avLst/>
          </a:prstGeom>
          <a:solidFill>
            <a:schemeClr val="accent1">
              <a:lumMod val="20000"/>
              <a:lumOff val="80000"/>
            </a:schemeClr>
          </a:solidFill>
          <a:ln>
            <a:noFill/>
          </a:ln>
          <a:effectLst>
            <a:outerShdw blurRad="50800" dist="38100"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54360" tIns="91440" rIns="90000" bIns="91440">
            <a:normAutofit/>
          </a:bodyPr>
          <a:lstStyle/>
          <a:p>
            <a:pPr marL="216000" indent="-88920">
              <a:lnSpc>
                <a:spcPct val="85000"/>
              </a:lnSpc>
              <a:spcAft>
                <a:spcPts val="300"/>
              </a:spcAft>
              <a:buClr>
                <a:srgbClr val="262626"/>
              </a:buClr>
              <a:buFont typeface="Arial"/>
              <a:buChar char=" "/>
            </a:pPr>
            <a:r>
              <a:rPr lang="en-US" sz="1400" b="0" strike="noStrike" spc="-1" dirty="0" smtClean="0">
                <a:solidFill>
                  <a:srgbClr val="FF0000"/>
                </a:solidFill>
                <a:latin typeface="Arial"/>
              </a:rPr>
              <a:t>CreateSimBzones</a:t>
            </a:r>
          </a:p>
          <a:p>
            <a:pPr marL="216000" indent="-88920">
              <a:lnSpc>
                <a:spcPct val="85000"/>
              </a:lnSpc>
              <a:spcAft>
                <a:spcPts val="300"/>
              </a:spcAft>
              <a:buClr>
                <a:srgbClr val="262626"/>
              </a:buClr>
              <a:buFont typeface="Arial"/>
              <a:buChar char=" "/>
            </a:pPr>
            <a:r>
              <a:rPr lang="en-US" sz="1400" spc="-1" dirty="0" smtClean="0">
                <a:solidFill>
                  <a:srgbClr val="FF0000"/>
                </a:solidFill>
                <a:latin typeface="Arial"/>
              </a:rPr>
              <a:t>PredictHousing</a:t>
            </a:r>
          </a:p>
          <a:p>
            <a:pPr marL="216000" indent="-88920">
              <a:lnSpc>
                <a:spcPct val="85000"/>
              </a:lnSpc>
              <a:spcAft>
                <a:spcPts val="300"/>
              </a:spcAft>
              <a:buClr>
                <a:srgbClr val="262626"/>
              </a:buClr>
              <a:buFont typeface="Arial"/>
              <a:buChar char=" "/>
            </a:pPr>
            <a:r>
              <a:rPr lang="en-US" sz="1400" b="0" strike="noStrike" spc="-1" dirty="0" smtClean="0">
                <a:solidFill>
                  <a:srgbClr val="FF0000"/>
                </a:solidFill>
                <a:latin typeface="Arial"/>
              </a:rPr>
              <a:t>LocateEmployment</a:t>
            </a:r>
          </a:p>
          <a:p>
            <a:pPr marL="216000" indent="-88920">
              <a:lnSpc>
                <a:spcPct val="85000"/>
              </a:lnSpc>
              <a:spcAft>
                <a:spcPts val="300"/>
              </a:spcAft>
              <a:buClr>
                <a:srgbClr val="262626"/>
              </a:buClr>
              <a:buFont typeface="Arial"/>
              <a:buChar char=" "/>
            </a:pPr>
            <a:r>
              <a:rPr lang="en-US" sz="1400" spc="-1" dirty="0">
                <a:solidFill>
                  <a:srgbClr val="FF0000"/>
                </a:solidFill>
              </a:rPr>
              <a:t>Calculate4DMeasures</a:t>
            </a:r>
          </a:p>
          <a:p>
            <a:pPr marL="216000" indent="-88920">
              <a:lnSpc>
                <a:spcPct val="85000"/>
              </a:lnSpc>
              <a:spcAft>
                <a:spcPts val="300"/>
              </a:spcAft>
              <a:buClr>
                <a:srgbClr val="262626"/>
              </a:buClr>
              <a:buFont typeface="Arial"/>
              <a:buChar char=" "/>
            </a:pPr>
            <a:r>
              <a:rPr lang="en-US" sz="1400" spc="-1" dirty="0">
                <a:solidFill>
                  <a:srgbClr val="FF0000"/>
                </a:solidFill>
              </a:rPr>
              <a:t>CalculateUrbanMixMeasure</a:t>
            </a:r>
          </a:p>
          <a:p>
            <a:pPr marL="216000" indent="-88920">
              <a:lnSpc>
                <a:spcPct val="85000"/>
              </a:lnSpc>
              <a:spcAft>
                <a:spcPts val="300"/>
              </a:spcAft>
              <a:buClr>
                <a:srgbClr val="262626"/>
              </a:buClr>
              <a:buFont typeface="Arial"/>
              <a:buChar char=" "/>
            </a:pPr>
            <a:r>
              <a:rPr lang="en-US" sz="1400" spc="-1" dirty="0">
                <a:solidFill>
                  <a:srgbClr val="FF0000"/>
                </a:solidFill>
              </a:rPr>
              <a:t>AssignParkingRestrictions</a:t>
            </a:r>
          </a:p>
          <a:p>
            <a:pPr marL="216000" indent="-88920">
              <a:lnSpc>
                <a:spcPct val="85000"/>
              </a:lnSpc>
              <a:spcAft>
                <a:spcPts val="300"/>
              </a:spcAft>
              <a:buClr>
                <a:srgbClr val="262626"/>
              </a:buClr>
              <a:buFont typeface="Arial"/>
              <a:buChar char=" "/>
            </a:pPr>
            <a:r>
              <a:rPr lang="en-US" sz="1400" spc="-1" dirty="0">
                <a:solidFill>
                  <a:srgbClr val="FF0000"/>
                </a:solidFill>
              </a:rPr>
              <a:t>AssignDemandManagement</a:t>
            </a:r>
          </a:p>
          <a:p>
            <a:pPr marL="216000" indent="-88920">
              <a:lnSpc>
                <a:spcPct val="85000"/>
              </a:lnSpc>
              <a:spcAft>
                <a:spcPts val="300"/>
              </a:spcAft>
              <a:buClr>
                <a:srgbClr val="262626"/>
              </a:buClr>
              <a:buFont typeface="Arial"/>
              <a:buChar char=" "/>
            </a:pPr>
            <a:r>
              <a:rPr lang="en-US" sz="1400" spc="-1" dirty="0">
                <a:solidFill>
                  <a:srgbClr val="FF0000"/>
                </a:solidFill>
              </a:rPr>
              <a:t>AssignCarSvcAvailability</a:t>
            </a:r>
          </a:p>
          <a:p>
            <a:pPr marL="216000" indent="-88920">
              <a:lnSpc>
                <a:spcPct val="85000"/>
              </a:lnSpc>
              <a:spcAft>
                <a:spcPts val="300"/>
              </a:spcAft>
              <a:buClr>
                <a:srgbClr val="262626"/>
              </a:buClr>
              <a:buFont typeface="Arial"/>
              <a:buChar char=" "/>
            </a:pPr>
            <a:endParaRPr lang="en-US" sz="1400" b="0" strike="noStrike" spc="-1" dirty="0" smtClean="0">
              <a:latin typeface="Arial"/>
            </a:endParaRPr>
          </a:p>
          <a:p>
            <a:pPr marL="216000" indent="-88920">
              <a:lnSpc>
                <a:spcPct val="85000"/>
              </a:lnSpc>
              <a:spcAft>
                <a:spcPts val="300"/>
              </a:spcAft>
              <a:buClr>
                <a:srgbClr val="262626"/>
              </a:buClr>
              <a:buFont typeface="Arial"/>
              <a:buChar char=" "/>
            </a:pPr>
            <a:endParaRPr lang="en-US" sz="1600" b="0" strike="noStrike" spc="-1" dirty="0">
              <a:latin typeface="Arial"/>
            </a:endParaRPr>
          </a:p>
        </p:txBody>
      </p:sp>
      <p:sp>
        <p:nvSpPr>
          <p:cNvPr id="332" name="CustomShape 17"/>
          <p:cNvSpPr/>
          <p:nvPr/>
        </p:nvSpPr>
        <p:spPr>
          <a:xfrm>
            <a:off x="3107880" y="2197800"/>
            <a:ext cx="1342440" cy="575640"/>
          </a:xfrm>
          <a:prstGeom prst="rect">
            <a:avLst/>
          </a:prstGeom>
          <a:noFill/>
          <a:ln>
            <a:solidFill>
              <a:srgbClr val="C00000"/>
            </a:solid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1600" b="0" strike="noStrike" spc="-1">
                <a:solidFill>
                  <a:srgbClr val="FF0000"/>
                </a:solidFill>
                <a:latin typeface="Arial"/>
                <a:ea typeface="DejaVu Sans"/>
              </a:rPr>
              <a:t>SimLandUse</a:t>
            </a:r>
            <a:endParaRPr lang="en-US" sz="1600" b="0" strike="noStrike" spc="-1">
              <a:latin typeface="Arial"/>
            </a:endParaRPr>
          </a:p>
          <a:p>
            <a:pPr algn="r">
              <a:lnSpc>
                <a:spcPct val="100000"/>
              </a:lnSpc>
            </a:pPr>
            <a:r>
              <a:rPr lang="en-US" sz="1600" b="0" strike="noStrike" spc="-1">
                <a:solidFill>
                  <a:srgbClr val="FF0000"/>
                </a:solidFill>
                <a:latin typeface="Arial"/>
                <a:ea typeface="DejaVu Sans"/>
              </a:rPr>
              <a:t>Package</a:t>
            </a:r>
            <a:endParaRPr lang="en-US" sz="1600" b="0" strike="noStrike" spc="-1">
              <a:latin typeface="Arial"/>
            </a:endParaRPr>
          </a:p>
        </p:txBody>
      </p:sp>
      <p:sp>
        <p:nvSpPr>
          <p:cNvPr id="2" name="TextBox 1"/>
          <p:cNvSpPr txBox="1"/>
          <p:nvPr/>
        </p:nvSpPr>
        <p:spPr>
          <a:xfrm>
            <a:off x="4742280" y="5993176"/>
            <a:ext cx="3316077" cy="523220"/>
          </a:xfrm>
          <a:prstGeom prst="rect">
            <a:avLst/>
          </a:prstGeom>
          <a:noFill/>
        </p:spPr>
        <p:txBody>
          <a:bodyPr wrap="square" rtlCol="0">
            <a:spAutoFit/>
          </a:bodyPr>
          <a:lstStyle/>
          <a:p>
            <a:r>
              <a:rPr lang="en-US" sz="1400" dirty="0" smtClean="0">
                <a:solidFill>
                  <a:srgbClr val="FF0000"/>
                </a:solidFill>
              </a:rPr>
              <a:t>* Modify to synthesize distance to transit measure (D4c)</a:t>
            </a:r>
            <a:endParaRPr lang="en-US" sz="1400" dirty="0">
              <a:solidFill>
                <a:srgbClr val="FF0000"/>
              </a:solidFil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9</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lnSpcReduction="10000"/>
          </a:bodyPr>
          <a:lstStyle/>
          <a:p>
            <a:pPr>
              <a:lnSpc>
                <a:spcPct val="90000"/>
              </a:lnSpc>
            </a:pPr>
            <a:r>
              <a:rPr lang="en-US" sz="3200" b="1" spc="-100" dirty="0" smtClean="0">
                <a:solidFill>
                  <a:srgbClr val="FFFFFF"/>
                </a:solidFill>
                <a:latin typeface="Calibri Light"/>
                <a:ea typeface="DejaVu Sans"/>
              </a:rPr>
              <a:t>Test and modify modules developed for VE-RSPM to assure that they work for VE-State</a:t>
            </a:r>
            <a:endParaRPr lang="en-US" sz="3200" b="1" strike="noStrike" spc="-100" dirty="0" smtClean="0">
              <a:solidFill>
                <a:srgbClr val="FFFFFF"/>
              </a:solidFill>
              <a:latin typeface="Calibri Light"/>
              <a:ea typeface="DejaVu Sans"/>
            </a:endParaRP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spcAft>
                <a:spcPts val="601"/>
              </a:spcAft>
              <a:buFont typeface="Arial" panose="020B0604020202020204" pitchFamily="34" charset="0"/>
              <a:buChar char="•"/>
            </a:pPr>
            <a:r>
              <a:rPr lang="en-US" sz="2400" b="0" strike="noStrike" spc="-1" dirty="0" smtClean="0">
                <a:latin typeface="Arial"/>
              </a:rPr>
              <a:t>Test VE-RSPM with a multi-</a:t>
            </a:r>
            <a:r>
              <a:rPr lang="en-US" sz="2400" b="0" strike="noStrike" spc="-1" dirty="0" err="1" smtClean="0">
                <a:latin typeface="Arial"/>
              </a:rPr>
              <a:t>Azone</a:t>
            </a:r>
            <a:r>
              <a:rPr lang="en-US" sz="2400" b="0" strike="noStrike" spc="-1" dirty="0" smtClean="0">
                <a:latin typeface="Arial"/>
              </a:rPr>
              <a:t>, multi-Marea dataset</a:t>
            </a:r>
          </a:p>
          <a:p>
            <a:pPr marL="800100" lvl="1" indent="-342900">
              <a:spcAft>
                <a:spcPts val="601"/>
              </a:spcAft>
              <a:buFont typeface="Arial" panose="020B0604020202020204" pitchFamily="34" charset="0"/>
              <a:buChar char="•"/>
            </a:pPr>
            <a:r>
              <a:rPr lang="en-US" sz="2200" spc="-1" dirty="0" smtClean="0">
                <a:latin typeface="Arial"/>
              </a:rPr>
              <a:t>Made corrections to modules as necessary</a:t>
            </a:r>
          </a:p>
          <a:p>
            <a:pPr marL="800100" lvl="1" indent="-342900">
              <a:spcAft>
                <a:spcPts val="601"/>
              </a:spcAft>
              <a:buFont typeface="Arial" panose="020B0604020202020204" pitchFamily="34" charset="0"/>
              <a:buChar char="•"/>
            </a:pPr>
            <a:r>
              <a:rPr lang="en-US" sz="2200" b="0" strike="noStrike" spc="-1" dirty="0" smtClean="0">
                <a:latin typeface="Arial"/>
              </a:rPr>
              <a:t>Testing successful</a:t>
            </a:r>
          </a:p>
          <a:p>
            <a:pPr marL="342900" indent="-342900">
              <a:spcBef>
                <a:spcPts val="1800"/>
              </a:spcBef>
              <a:spcAft>
                <a:spcPts val="601"/>
              </a:spcAft>
              <a:buFont typeface="Arial" panose="020B0604020202020204" pitchFamily="34" charset="0"/>
              <a:buChar char="•"/>
            </a:pPr>
            <a:r>
              <a:rPr lang="en-US" sz="2400" spc="-1" dirty="0" smtClean="0">
                <a:latin typeface="Arial"/>
              </a:rPr>
              <a:t>Modified VE-RSPM modules to replace </a:t>
            </a:r>
            <a:r>
              <a:rPr lang="en-US" sz="2400" spc="-1" dirty="0" err="1" smtClean="0">
                <a:latin typeface="Arial"/>
              </a:rPr>
              <a:t>DevType</a:t>
            </a:r>
            <a:r>
              <a:rPr lang="en-US" sz="2400" spc="-1" dirty="0" smtClean="0">
                <a:latin typeface="Arial"/>
              </a:rPr>
              <a:t> (Urban, Rural) with </a:t>
            </a:r>
            <a:r>
              <a:rPr lang="en-US" sz="2400" spc="-1" dirty="0" err="1" smtClean="0">
                <a:latin typeface="Arial"/>
              </a:rPr>
              <a:t>LocType</a:t>
            </a:r>
            <a:r>
              <a:rPr lang="en-US" sz="2400" spc="-1" dirty="0" smtClean="0">
                <a:latin typeface="Arial"/>
              </a:rPr>
              <a:t> (Urban, Town, Rural) to be consistent with VE-State place type taxonomy</a:t>
            </a:r>
          </a:p>
          <a:p>
            <a:pPr marL="1257300" lvl="2" indent="-342900">
              <a:spcAft>
                <a:spcPts val="601"/>
              </a:spcAft>
              <a:buFont typeface="Arial" panose="020B0604020202020204" pitchFamily="34" charset="0"/>
              <a:buChar char="•"/>
            </a:pPr>
            <a:r>
              <a:rPr lang="en-US" sz="2000" spc="-1" dirty="0" smtClean="0">
                <a:latin typeface="Arial"/>
              </a:rPr>
              <a:t>Location Type, Area Type, Development Type</a:t>
            </a:r>
          </a:p>
          <a:p>
            <a:pPr marL="800100" lvl="1" indent="-342900">
              <a:spcAft>
                <a:spcPts val="601"/>
              </a:spcAft>
              <a:buFont typeface="Arial" panose="020B0604020202020204" pitchFamily="34" charset="0"/>
              <a:buChar char="•"/>
            </a:pPr>
            <a:r>
              <a:rPr lang="en-US" sz="2200" spc="-1" dirty="0" smtClean="0">
                <a:latin typeface="Arial"/>
              </a:rPr>
              <a:t>Modified respective VE-RSPM test input files and tested successfully</a:t>
            </a:r>
            <a:endParaRPr lang="en-US" sz="2200" b="0" strike="noStrike" spc="-1" dirty="0">
              <a:latin typeface="Arial"/>
            </a:endParaRPr>
          </a:p>
        </p:txBody>
      </p:sp>
      <p:pic>
        <p:nvPicPr>
          <p:cNvPr id="227" name="Picture 5"/>
          <p:cNvPicPr/>
          <p:nvPr/>
        </p:nvPicPr>
        <p:blipFill>
          <a:blip r:embed="rId3"/>
          <a:stretch/>
        </p:blipFill>
        <p:spPr>
          <a:xfrm>
            <a:off x="0" y="6636600"/>
            <a:ext cx="626760" cy="219600"/>
          </a:xfrm>
          <a:prstGeom prst="rect">
            <a:avLst/>
          </a:prstGeom>
          <a:ln>
            <a:noFill/>
          </a:ln>
        </p:spPr>
      </p:pic>
    </p:spTree>
    <p:extLst>
      <p:ext uri="{BB962C8B-B14F-4D97-AF65-F5344CB8AC3E}">
        <p14:creationId xmlns:p14="http://schemas.microsoft.com/office/powerpoint/2010/main" val="390528100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10</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Creating </a:t>
            </a:r>
            <a:r>
              <a:rPr lang="en-US" sz="3200" b="1" strike="noStrike" spc="-100" dirty="0" err="1" smtClean="0">
                <a:solidFill>
                  <a:srgbClr val="FFFFFF"/>
                </a:solidFill>
                <a:latin typeface="Calibri Light"/>
                <a:ea typeface="DejaVu Sans"/>
              </a:rPr>
              <a:t>SimBzones</a:t>
            </a:r>
            <a:endParaRPr lang="en-US" sz="3200" b="1" strike="noStrike" spc="-100" dirty="0" smtClean="0">
              <a:solidFill>
                <a:srgbClr val="FFFFFF"/>
              </a:solidFill>
              <a:latin typeface="Calibri Light"/>
              <a:ea typeface="DejaVu Sans"/>
            </a:endParaRP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400" b="0" strike="noStrike" spc="-1" dirty="0">
              <a:latin typeface="Arial"/>
            </a:endParaRPr>
          </a:p>
        </p:txBody>
      </p:sp>
      <p:sp>
        <p:nvSpPr>
          <p:cNvPr id="6" name="CustomShape 3"/>
          <p:cNvSpPr/>
          <p:nvPr/>
        </p:nvSpPr>
        <p:spPr>
          <a:xfrm>
            <a:off x="626760" y="1086422"/>
            <a:ext cx="8263800" cy="268565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spcAft>
                <a:spcPts val="601"/>
              </a:spcAft>
              <a:buFont typeface="Arial" panose="020B0604020202020204" pitchFamily="34" charset="0"/>
              <a:buChar char="•"/>
            </a:pPr>
            <a:r>
              <a:rPr lang="en-US" sz="2200" b="0" strike="noStrike" spc="-1" dirty="0" smtClean="0">
                <a:latin typeface="Arial"/>
              </a:rPr>
              <a:t>Similar inputs to GreenSTEP &amp; EERPAT</a:t>
            </a:r>
          </a:p>
          <a:p>
            <a:pPr marL="800100" lvl="1" indent="-342900">
              <a:spcAft>
                <a:spcPts val="601"/>
              </a:spcAft>
              <a:buFont typeface="Arial" panose="020B0604020202020204" pitchFamily="34" charset="0"/>
              <a:buChar char="•"/>
            </a:pPr>
            <a:r>
              <a:rPr lang="en-US" spc="-1" dirty="0" smtClean="0">
                <a:latin typeface="Arial"/>
              </a:rPr>
              <a:t>Proportional allocation of </a:t>
            </a:r>
            <a:r>
              <a:rPr lang="en-US" spc="-1" dirty="0" err="1" smtClean="0">
                <a:latin typeface="Arial"/>
              </a:rPr>
              <a:t>Azone</a:t>
            </a:r>
            <a:r>
              <a:rPr lang="en-US" spc="-1" dirty="0" smtClean="0">
                <a:latin typeface="Arial"/>
              </a:rPr>
              <a:t> activity to location types</a:t>
            </a:r>
          </a:p>
          <a:p>
            <a:pPr marL="800100" lvl="1" indent="-342900">
              <a:spcAft>
                <a:spcPts val="601"/>
              </a:spcAft>
              <a:buFont typeface="Arial" panose="020B0604020202020204" pitchFamily="34" charset="0"/>
              <a:buChar char="•"/>
            </a:pPr>
            <a:r>
              <a:rPr lang="en-US" spc="-1" dirty="0" smtClean="0">
                <a:latin typeface="Arial"/>
              </a:rPr>
              <a:t>Activity density by </a:t>
            </a:r>
            <a:r>
              <a:rPr lang="en-US" spc="-1" dirty="0" err="1" smtClean="0">
                <a:latin typeface="Arial"/>
              </a:rPr>
              <a:t>Azone</a:t>
            </a:r>
            <a:r>
              <a:rPr lang="en-US" spc="-1" dirty="0" smtClean="0">
                <a:latin typeface="Arial"/>
              </a:rPr>
              <a:t> location type determines distribution of neighborhood density</a:t>
            </a:r>
          </a:p>
          <a:p>
            <a:pPr marL="342900" indent="-342900">
              <a:spcAft>
                <a:spcPts val="601"/>
              </a:spcAft>
              <a:buFont typeface="Arial" panose="020B0604020202020204" pitchFamily="34" charset="0"/>
              <a:buChar char="•"/>
            </a:pPr>
            <a:r>
              <a:rPr lang="en-US" sz="2200" spc="-1" dirty="0" smtClean="0">
                <a:latin typeface="Arial"/>
              </a:rPr>
              <a:t>Differences</a:t>
            </a:r>
          </a:p>
          <a:p>
            <a:pPr marL="800100" lvl="1" indent="-342900">
              <a:spcAft>
                <a:spcPts val="601"/>
              </a:spcAft>
              <a:buFont typeface="Arial" panose="020B0604020202020204" pitchFamily="34" charset="0"/>
              <a:buChar char="•"/>
            </a:pPr>
            <a:r>
              <a:rPr lang="en-US" b="0" strike="noStrike" spc="-1" dirty="0" smtClean="0">
                <a:latin typeface="Arial"/>
              </a:rPr>
              <a:t>Activity is jobs and households, not just population</a:t>
            </a:r>
          </a:p>
          <a:p>
            <a:pPr marL="800100" lvl="1" indent="-342900">
              <a:spcAft>
                <a:spcPts val="601"/>
              </a:spcAft>
              <a:buFont typeface="Arial" panose="020B0604020202020204" pitchFamily="34" charset="0"/>
              <a:buChar char="•"/>
            </a:pPr>
            <a:r>
              <a:rPr lang="en-US" spc="-1" dirty="0" smtClean="0">
                <a:latin typeface="Arial"/>
              </a:rPr>
              <a:t>Considers allocation of jobs among </a:t>
            </a:r>
            <a:r>
              <a:rPr lang="en-US" spc="-1" dirty="0" err="1" smtClean="0">
                <a:latin typeface="Arial"/>
              </a:rPr>
              <a:t>Azone</a:t>
            </a:r>
            <a:r>
              <a:rPr lang="en-US" spc="-1" dirty="0" smtClean="0">
                <a:latin typeface="Arial"/>
              </a:rPr>
              <a:t> portions of urbanized area</a:t>
            </a:r>
            <a:endParaRPr lang="en-US" b="0" strike="noStrike" spc="-1" dirty="0">
              <a:latin typeface="Arial"/>
            </a:endParaRPr>
          </a:p>
        </p:txBody>
      </p:sp>
      <p:grpSp>
        <p:nvGrpSpPr>
          <p:cNvPr id="8" name="Group 7"/>
          <p:cNvGrpSpPr/>
          <p:nvPr/>
        </p:nvGrpSpPr>
        <p:grpSpPr>
          <a:xfrm>
            <a:off x="290202" y="3702178"/>
            <a:ext cx="3720032" cy="1506367"/>
            <a:chOff x="397080" y="3634956"/>
            <a:chExt cx="3720032" cy="1506367"/>
          </a:xfrm>
        </p:grpSpPr>
        <p:pic>
          <p:nvPicPr>
            <p:cNvPr id="2" name="Picture 1"/>
            <p:cNvPicPr>
              <a:picLocks noChangeAspect="1"/>
            </p:cNvPicPr>
            <p:nvPr/>
          </p:nvPicPr>
          <p:blipFill>
            <a:blip r:embed="rId3"/>
            <a:stretch>
              <a:fillRect/>
            </a:stretch>
          </p:blipFill>
          <p:spPr>
            <a:xfrm>
              <a:off x="397080" y="3936242"/>
              <a:ext cx="3720032" cy="1205081"/>
            </a:xfrm>
            <a:prstGeom prst="rect">
              <a:avLst/>
            </a:prstGeom>
          </p:spPr>
        </p:pic>
        <p:sp>
          <p:nvSpPr>
            <p:cNvPr id="5" name="TextBox 4"/>
            <p:cNvSpPr txBox="1"/>
            <p:nvPr/>
          </p:nvSpPr>
          <p:spPr>
            <a:xfrm>
              <a:off x="1000983" y="3634956"/>
              <a:ext cx="2512226" cy="307777"/>
            </a:xfrm>
            <a:prstGeom prst="rect">
              <a:avLst/>
            </a:prstGeom>
            <a:noFill/>
          </p:spPr>
          <p:txBody>
            <a:bodyPr wrap="none" rtlCol="0">
              <a:spAutoFit/>
            </a:bodyPr>
            <a:lstStyle/>
            <a:p>
              <a:r>
                <a:rPr lang="en-US" sz="1400" dirty="0" smtClean="0"/>
                <a:t>azone_hh_loc_type_prop.csv</a:t>
              </a:r>
              <a:endParaRPr lang="en-US" sz="1400" dirty="0"/>
            </a:p>
          </p:txBody>
        </p:sp>
      </p:grpSp>
      <p:grpSp>
        <p:nvGrpSpPr>
          <p:cNvPr id="7" name="Group 6"/>
          <p:cNvGrpSpPr/>
          <p:nvPr/>
        </p:nvGrpSpPr>
        <p:grpSpPr>
          <a:xfrm>
            <a:off x="2498822" y="5133561"/>
            <a:ext cx="6276898" cy="1512858"/>
            <a:chOff x="3069445" y="5233292"/>
            <a:chExt cx="6276898" cy="1512858"/>
          </a:xfrm>
        </p:grpSpPr>
        <p:pic>
          <p:nvPicPr>
            <p:cNvPr id="4" name="Picture 3"/>
            <p:cNvPicPr>
              <a:picLocks noChangeAspect="1"/>
            </p:cNvPicPr>
            <p:nvPr/>
          </p:nvPicPr>
          <p:blipFill>
            <a:blip r:embed="rId4"/>
            <a:stretch>
              <a:fillRect/>
            </a:stretch>
          </p:blipFill>
          <p:spPr>
            <a:xfrm>
              <a:off x="3069445" y="5541069"/>
              <a:ext cx="6276898" cy="1205081"/>
            </a:xfrm>
            <a:prstGeom prst="rect">
              <a:avLst/>
            </a:prstGeom>
          </p:spPr>
        </p:pic>
        <p:sp>
          <p:nvSpPr>
            <p:cNvPr id="11" name="TextBox 10"/>
            <p:cNvSpPr txBox="1"/>
            <p:nvPr/>
          </p:nvSpPr>
          <p:spPr>
            <a:xfrm>
              <a:off x="5050394" y="5233292"/>
              <a:ext cx="2592376" cy="307777"/>
            </a:xfrm>
            <a:prstGeom prst="rect">
              <a:avLst/>
            </a:prstGeom>
            <a:noFill/>
          </p:spPr>
          <p:txBody>
            <a:bodyPr wrap="none" rtlCol="0">
              <a:spAutoFit/>
            </a:bodyPr>
            <a:lstStyle/>
            <a:p>
              <a:r>
                <a:rPr lang="en-US" sz="1400" dirty="0" smtClean="0"/>
                <a:t>azone_wkr_loc_type_prop.csv</a:t>
              </a:r>
              <a:endParaRPr lang="en-US" sz="1400" dirty="0"/>
            </a:p>
          </p:txBody>
        </p:sp>
      </p:grpSp>
      <p:sp>
        <p:nvSpPr>
          <p:cNvPr id="9" name="TextBox 8"/>
          <p:cNvSpPr txBox="1"/>
          <p:nvPr/>
        </p:nvSpPr>
        <p:spPr>
          <a:xfrm>
            <a:off x="4688868" y="3772080"/>
            <a:ext cx="3408218" cy="1077218"/>
          </a:xfrm>
          <a:prstGeom prst="rect">
            <a:avLst/>
          </a:prstGeom>
          <a:noFill/>
        </p:spPr>
        <p:txBody>
          <a:bodyPr wrap="square" rtlCol="0">
            <a:spAutoFit/>
          </a:bodyPr>
          <a:lstStyle/>
          <a:p>
            <a:r>
              <a:rPr lang="en-US" sz="1600" dirty="0" smtClean="0">
                <a:solidFill>
                  <a:schemeClr val="tx2"/>
                </a:solidFill>
              </a:rPr>
              <a:t>Note: an </a:t>
            </a:r>
            <a:r>
              <a:rPr lang="en-US" sz="1600" dirty="0" err="1" smtClean="0">
                <a:solidFill>
                  <a:schemeClr val="tx2"/>
                </a:solidFill>
              </a:rPr>
              <a:t>Azone</a:t>
            </a:r>
            <a:r>
              <a:rPr lang="en-US" sz="1600" dirty="0" smtClean="0">
                <a:solidFill>
                  <a:schemeClr val="tx2"/>
                </a:solidFill>
              </a:rPr>
              <a:t> may be associated with an Marea, but not have urbanized area in the </a:t>
            </a:r>
            <a:r>
              <a:rPr lang="en-US" sz="1600" dirty="0" err="1" smtClean="0">
                <a:solidFill>
                  <a:schemeClr val="tx2"/>
                </a:solidFill>
              </a:rPr>
              <a:t>Azone</a:t>
            </a:r>
            <a:r>
              <a:rPr lang="en-US" sz="1600" dirty="0" smtClean="0">
                <a:solidFill>
                  <a:schemeClr val="tx2"/>
                </a:solidFill>
              </a:rPr>
              <a:t>. This improves modeling of commuters.</a:t>
            </a:r>
            <a:endParaRPr lang="en-US" sz="1600" dirty="0">
              <a:solidFill>
                <a:schemeClr val="tx2"/>
              </a:solidFill>
            </a:endParaRPr>
          </a:p>
        </p:txBody>
      </p:sp>
      <p:cxnSp>
        <p:nvCxnSpPr>
          <p:cNvPr id="12" name="Straight Arrow Connector 11"/>
          <p:cNvCxnSpPr/>
          <p:nvPr/>
        </p:nvCxnSpPr>
        <p:spPr>
          <a:xfrm flipH="1">
            <a:off x="1662545" y="4310689"/>
            <a:ext cx="2817226" cy="653197"/>
          </a:xfrm>
          <a:prstGeom prst="straightConnector1">
            <a:avLst/>
          </a:prstGeom>
          <a:ln>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010234" y="4487407"/>
            <a:ext cx="469538" cy="1854016"/>
          </a:xfrm>
          <a:prstGeom prst="straightConnector1">
            <a:avLst/>
          </a:prstGeom>
          <a:ln>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05971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11</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Creating </a:t>
            </a:r>
            <a:r>
              <a:rPr lang="en-US" sz="3200" b="1" strike="noStrike" spc="-100" dirty="0" err="1" smtClean="0">
                <a:solidFill>
                  <a:srgbClr val="FFFFFF"/>
                </a:solidFill>
                <a:latin typeface="Calibri Light"/>
                <a:ea typeface="DejaVu Sans"/>
              </a:rPr>
              <a:t>SimBzones</a:t>
            </a:r>
            <a:r>
              <a:rPr lang="en-US" sz="3200" b="1" strike="noStrike" spc="-100" dirty="0" smtClean="0">
                <a:solidFill>
                  <a:srgbClr val="FFFFFF"/>
                </a:solidFill>
                <a:latin typeface="Calibri Light"/>
                <a:ea typeface="DejaVu Sans"/>
              </a:rPr>
              <a:t> (cont.)</a:t>
            </a: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400" b="0" strike="noStrike" spc="-1" dirty="0">
              <a:latin typeface="Arial"/>
            </a:endParaRPr>
          </a:p>
        </p:txBody>
      </p:sp>
      <p:sp>
        <p:nvSpPr>
          <p:cNvPr id="6" name="CustomShape 3"/>
          <p:cNvSpPr/>
          <p:nvPr/>
        </p:nvSpPr>
        <p:spPr>
          <a:xfrm>
            <a:off x="626760" y="1086421"/>
            <a:ext cx="8263800" cy="329557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spcAft>
                <a:spcPts val="601"/>
              </a:spcAft>
              <a:buFont typeface="Arial" panose="020B0604020202020204" pitchFamily="34" charset="0"/>
              <a:buChar char="•"/>
            </a:pPr>
            <a:r>
              <a:rPr lang="en-US" sz="2000" b="0" strike="noStrike" spc="-1" dirty="0" smtClean="0">
                <a:latin typeface="Arial"/>
              </a:rPr>
              <a:t>GreenSTEP &amp; EERPAT have simple generic model to predict distribution of census </a:t>
            </a:r>
            <a:r>
              <a:rPr lang="en-US" sz="2000" b="0" u="sng" strike="noStrike" spc="-1" dirty="0" smtClean="0">
                <a:latin typeface="Arial"/>
              </a:rPr>
              <a:t>tract</a:t>
            </a:r>
            <a:r>
              <a:rPr lang="en-US" sz="2000" b="0" strike="noStrike" spc="-1" dirty="0" smtClean="0">
                <a:latin typeface="Arial"/>
              </a:rPr>
              <a:t> population density</a:t>
            </a:r>
          </a:p>
          <a:p>
            <a:pPr marL="342900" indent="-342900">
              <a:spcAft>
                <a:spcPts val="601"/>
              </a:spcAft>
              <a:buFont typeface="Arial" panose="020B0604020202020204" pitchFamily="34" charset="0"/>
              <a:buChar char="•"/>
            </a:pPr>
            <a:r>
              <a:rPr lang="en-US" sz="2000" spc="-1" dirty="0" err="1" smtClean="0">
                <a:latin typeface="Arial"/>
              </a:rPr>
              <a:t>CreateSimBzone</a:t>
            </a:r>
            <a:r>
              <a:rPr lang="en-US" sz="2000" spc="-1" dirty="0" smtClean="0">
                <a:latin typeface="Arial"/>
              </a:rPr>
              <a:t> module uses detailed EPA Smart Location Database:</a:t>
            </a:r>
          </a:p>
          <a:p>
            <a:pPr marL="800100" lvl="1" indent="-342900">
              <a:spcAft>
                <a:spcPts val="601"/>
              </a:spcAft>
              <a:buFont typeface="Arial" panose="020B0604020202020204" pitchFamily="34" charset="0"/>
              <a:buChar char="•"/>
            </a:pPr>
            <a:r>
              <a:rPr lang="en-US" b="0" strike="noStrike" spc="-1" dirty="0" smtClean="0">
                <a:latin typeface="Arial"/>
              </a:rPr>
              <a:t>Predict household and jobs density distribution at census </a:t>
            </a:r>
            <a:r>
              <a:rPr lang="en-US" b="0" u="sng" strike="noStrike" spc="-1" dirty="0" smtClean="0">
                <a:latin typeface="Arial"/>
              </a:rPr>
              <a:t>block group</a:t>
            </a:r>
            <a:r>
              <a:rPr lang="en-US" b="0" strike="noStrike" spc="-1" dirty="0" smtClean="0">
                <a:latin typeface="Arial"/>
              </a:rPr>
              <a:t> level</a:t>
            </a:r>
          </a:p>
          <a:p>
            <a:pPr marL="800100" lvl="1" indent="-342900">
              <a:spcAft>
                <a:spcPts val="601"/>
              </a:spcAft>
              <a:buFont typeface="Arial" panose="020B0604020202020204" pitchFamily="34" charset="0"/>
              <a:buChar char="•"/>
            </a:pPr>
            <a:r>
              <a:rPr lang="en-US" spc="-1" dirty="0" smtClean="0">
                <a:latin typeface="Arial"/>
              </a:rPr>
              <a:t>Uses detailed profiles of characteristics of hundreds of urbanized areas as well as more generic size-based area profiles to enable </a:t>
            </a:r>
            <a:r>
              <a:rPr lang="en-US" spc="-1" dirty="0" err="1" smtClean="0">
                <a:latin typeface="Arial"/>
              </a:rPr>
              <a:t>SimBzones</a:t>
            </a:r>
            <a:r>
              <a:rPr lang="en-US" spc="-1" dirty="0" smtClean="0">
                <a:latin typeface="Arial"/>
              </a:rPr>
              <a:t> to better reflect actual conditions</a:t>
            </a:r>
          </a:p>
          <a:p>
            <a:pPr marL="342900" indent="-342900">
              <a:spcAft>
                <a:spcPts val="601"/>
              </a:spcAft>
              <a:buFont typeface="Arial" panose="020B0604020202020204" pitchFamily="34" charset="0"/>
              <a:buChar char="•"/>
            </a:pPr>
            <a:r>
              <a:rPr lang="en-US" sz="2000" spc="-1" dirty="0" err="1" smtClean="0">
                <a:latin typeface="Arial"/>
              </a:rPr>
              <a:t>SimBzones</a:t>
            </a:r>
            <a:r>
              <a:rPr lang="en-US" sz="2000" spc="-1" dirty="0" smtClean="0">
                <a:latin typeface="Arial"/>
              </a:rPr>
              <a:t> are created with more attributes to support future deployment of multi-modal travel model</a:t>
            </a:r>
          </a:p>
          <a:p>
            <a:pPr marL="800100" lvl="1" indent="-342900">
              <a:spcAft>
                <a:spcPts val="601"/>
              </a:spcAft>
              <a:buFont typeface="Arial" panose="020B0604020202020204" pitchFamily="34" charset="0"/>
              <a:buChar char="•"/>
            </a:pPr>
            <a:r>
              <a:rPr lang="en-US" spc="-1" dirty="0" smtClean="0">
                <a:latin typeface="Arial"/>
              </a:rPr>
              <a:t>5Ds: density, diversity, design, destination access., distance to transit</a:t>
            </a:r>
          </a:p>
          <a:p>
            <a:pPr marL="342900" indent="-342900">
              <a:spcAft>
                <a:spcPts val="601"/>
              </a:spcAft>
              <a:buFont typeface="Arial" panose="020B0604020202020204" pitchFamily="34" charset="0"/>
              <a:buChar char="•"/>
            </a:pPr>
            <a:r>
              <a:rPr lang="en-US" sz="2000" spc="-1" dirty="0" smtClean="0">
                <a:latin typeface="Arial"/>
              </a:rPr>
              <a:t>Defines place types to enable more discrimination as to how policies (parking, TDM, car service) policies are applied</a:t>
            </a:r>
          </a:p>
          <a:p>
            <a:pPr marL="800100" lvl="1" indent="-342900">
              <a:spcAft>
                <a:spcPts val="601"/>
              </a:spcAft>
              <a:buFont typeface="Arial" panose="020B0604020202020204" pitchFamily="34" charset="0"/>
              <a:buChar char="•"/>
            </a:pPr>
            <a:r>
              <a:rPr lang="en-US" spc="-1" dirty="0" smtClean="0">
                <a:latin typeface="Arial"/>
              </a:rPr>
              <a:t>Area Type: center, inner, outer, fringe</a:t>
            </a:r>
          </a:p>
          <a:p>
            <a:pPr marL="800100" lvl="1" indent="-342900">
              <a:spcAft>
                <a:spcPts val="601"/>
              </a:spcAft>
              <a:buFont typeface="Arial" panose="020B0604020202020204" pitchFamily="34" charset="0"/>
              <a:buChar char="•"/>
            </a:pPr>
            <a:r>
              <a:rPr lang="en-US" spc="-1" dirty="0" smtClean="0">
                <a:latin typeface="Arial"/>
              </a:rPr>
              <a:t>Development Type: residential, mixed, employment</a:t>
            </a:r>
            <a:endParaRPr lang="en-US" spc="-1" dirty="0">
              <a:latin typeface="Arial"/>
            </a:endParaRPr>
          </a:p>
        </p:txBody>
      </p:sp>
    </p:spTree>
    <p:extLst>
      <p:ext uri="{BB962C8B-B14F-4D97-AF65-F5344CB8AC3E}">
        <p14:creationId xmlns:p14="http://schemas.microsoft.com/office/powerpoint/2010/main" val="8750092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12</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Status - completed</a:t>
            </a: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400" b="0" strike="noStrike" spc="-1" dirty="0">
              <a:latin typeface="Arial"/>
            </a:endParaRPr>
          </a:p>
        </p:txBody>
      </p:sp>
      <p:sp>
        <p:nvSpPr>
          <p:cNvPr id="6" name="CustomShape 3"/>
          <p:cNvSpPr/>
          <p:nvPr/>
        </p:nvSpPr>
        <p:spPr>
          <a:xfrm>
            <a:off x="626760" y="1086421"/>
            <a:ext cx="8263800" cy="329557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spcAft>
                <a:spcPts val="601"/>
              </a:spcAft>
              <a:buFont typeface="Arial" panose="020B0604020202020204" pitchFamily="34" charset="0"/>
              <a:buChar char="•"/>
            </a:pPr>
            <a:r>
              <a:rPr lang="en-US" sz="2000" spc="-1" dirty="0" smtClean="0">
                <a:latin typeface="Arial"/>
              </a:rPr>
              <a:t>All modules in </a:t>
            </a:r>
            <a:r>
              <a:rPr lang="en-US" sz="2000" i="1" spc="-1" dirty="0" smtClean="0">
                <a:latin typeface="Arial"/>
              </a:rPr>
              <a:t>VESimHouseholds</a:t>
            </a:r>
            <a:r>
              <a:rPr lang="en-US" sz="2000" spc="-1" dirty="0" smtClean="0">
                <a:latin typeface="Arial"/>
              </a:rPr>
              <a:t> package tested with Oregon test datasets</a:t>
            </a:r>
          </a:p>
          <a:p>
            <a:pPr marL="342900" indent="-342900">
              <a:lnSpc>
                <a:spcPct val="100000"/>
              </a:lnSpc>
              <a:spcAft>
                <a:spcPts val="601"/>
              </a:spcAft>
              <a:buFont typeface="Arial" panose="020B0604020202020204" pitchFamily="34" charset="0"/>
              <a:buChar char="•"/>
            </a:pPr>
            <a:r>
              <a:rPr lang="en-US" sz="2000" i="1" spc="-1" dirty="0" err="1" smtClean="0">
                <a:latin typeface="Arial"/>
              </a:rPr>
              <a:t>VESimLandUseData</a:t>
            </a:r>
            <a:r>
              <a:rPr lang="en-US" sz="2000" spc="-1" dirty="0" smtClean="0">
                <a:latin typeface="Arial"/>
              </a:rPr>
              <a:t> package has been created that processes and joins Smart Location Database, Census, and National Transit Database</a:t>
            </a:r>
          </a:p>
          <a:p>
            <a:pPr marL="342900" indent="-342900">
              <a:lnSpc>
                <a:spcPct val="100000"/>
              </a:lnSpc>
              <a:spcAft>
                <a:spcPts val="601"/>
              </a:spcAft>
              <a:buFont typeface="Arial" panose="020B0604020202020204" pitchFamily="34" charset="0"/>
              <a:buChar char="•"/>
            </a:pPr>
            <a:r>
              <a:rPr lang="en-US" sz="2000" i="1" spc="-1" dirty="0" err="1" smtClean="0">
                <a:latin typeface="Arial"/>
              </a:rPr>
              <a:t>VESimLandUse</a:t>
            </a:r>
            <a:r>
              <a:rPr lang="en-US" sz="2000" spc="-1" dirty="0" smtClean="0">
                <a:latin typeface="Arial"/>
              </a:rPr>
              <a:t> package has been created and partially completed:</a:t>
            </a:r>
          </a:p>
          <a:p>
            <a:pPr marL="800100" lvl="1" indent="-342900">
              <a:spcAft>
                <a:spcPts val="601"/>
              </a:spcAft>
              <a:buFont typeface="Arial" panose="020B0604020202020204" pitchFamily="34" charset="0"/>
              <a:buChar char="•"/>
            </a:pPr>
            <a:r>
              <a:rPr lang="en-US" sz="2000" i="1" spc="-1" dirty="0" err="1" smtClean="0">
                <a:latin typeface="Arial"/>
              </a:rPr>
              <a:t>CreateSimBzoneModels</a:t>
            </a:r>
            <a:r>
              <a:rPr lang="en-US" sz="2000" spc="-1" dirty="0" smtClean="0">
                <a:latin typeface="Arial"/>
              </a:rPr>
              <a:t> module estimates all the models used in creating </a:t>
            </a:r>
            <a:r>
              <a:rPr lang="en-US" sz="2000" spc="-1" dirty="0" err="1" smtClean="0">
                <a:latin typeface="Arial"/>
              </a:rPr>
              <a:t>SimBzones</a:t>
            </a:r>
            <a:endParaRPr lang="en-US" sz="2000" spc="-1" dirty="0" smtClean="0">
              <a:latin typeface="Arial"/>
            </a:endParaRPr>
          </a:p>
          <a:p>
            <a:pPr marL="800100" lvl="1" indent="-342900">
              <a:spcAft>
                <a:spcPts val="601"/>
              </a:spcAft>
              <a:buFont typeface="Arial" panose="020B0604020202020204" pitchFamily="34" charset="0"/>
              <a:buChar char="•"/>
            </a:pPr>
            <a:r>
              <a:rPr lang="en-US" sz="2000" i="1" spc="-1" dirty="0" smtClean="0">
                <a:latin typeface="Arial"/>
              </a:rPr>
              <a:t>Initialize</a:t>
            </a:r>
            <a:r>
              <a:rPr lang="en-US" sz="2000" spc="-1" dirty="0" smtClean="0">
                <a:latin typeface="Arial"/>
              </a:rPr>
              <a:t> module checks model inputs for correctness</a:t>
            </a:r>
          </a:p>
          <a:p>
            <a:pPr marL="800100" lvl="1" indent="-342900">
              <a:spcAft>
                <a:spcPts val="601"/>
              </a:spcAft>
              <a:buFont typeface="Arial" panose="020B0604020202020204" pitchFamily="34" charset="0"/>
              <a:buChar char="•"/>
            </a:pPr>
            <a:r>
              <a:rPr lang="en-US" sz="2000" i="1" spc="-1" dirty="0" smtClean="0">
                <a:latin typeface="Arial"/>
              </a:rPr>
              <a:t>CreateSimBzones</a:t>
            </a:r>
            <a:r>
              <a:rPr lang="en-US" sz="2000" spc="-1" dirty="0" smtClean="0">
                <a:latin typeface="Arial"/>
              </a:rPr>
              <a:t> module which synthesizes Bzones identifying: numbers of households and jobs, density, destination accessibility, location type, area type, development type</a:t>
            </a:r>
          </a:p>
          <a:p>
            <a:pPr marL="342900" indent="-342900">
              <a:spcAft>
                <a:spcPts val="601"/>
              </a:spcAft>
              <a:buFont typeface="Arial" panose="020B0604020202020204" pitchFamily="34" charset="0"/>
              <a:buChar char="•"/>
            </a:pPr>
            <a:r>
              <a:rPr lang="en-US" sz="2000" i="1" spc="-1" dirty="0" err="1" smtClean="0">
                <a:latin typeface="Arial"/>
              </a:rPr>
              <a:t>VESimLandUse</a:t>
            </a:r>
            <a:r>
              <a:rPr lang="en-US" sz="2000" spc="-1" dirty="0" smtClean="0">
                <a:latin typeface="Arial"/>
              </a:rPr>
              <a:t> package modules have been tested with Oregon test datasets</a:t>
            </a:r>
          </a:p>
          <a:p>
            <a:pPr marL="342900" indent="-342900">
              <a:lnSpc>
                <a:spcPct val="100000"/>
              </a:lnSpc>
              <a:spcAft>
                <a:spcPts val="601"/>
              </a:spcAft>
              <a:buFont typeface="Arial" panose="020B0604020202020204" pitchFamily="34" charset="0"/>
              <a:buChar char="•"/>
            </a:pPr>
            <a:endParaRPr lang="en-US" sz="2000" b="0" strike="noStrike" spc="-1" dirty="0" smtClean="0">
              <a:latin typeface="Arial"/>
            </a:endParaRPr>
          </a:p>
        </p:txBody>
      </p:sp>
    </p:spTree>
    <p:extLst>
      <p:ext uri="{BB962C8B-B14F-4D97-AF65-F5344CB8AC3E}">
        <p14:creationId xmlns:p14="http://schemas.microsoft.com/office/powerpoint/2010/main" val="301141834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13</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Status – yet to complete</a:t>
            </a: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400" b="0" strike="noStrike" spc="-1" dirty="0">
              <a:latin typeface="Arial"/>
            </a:endParaRPr>
          </a:p>
        </p:txBody>
      </p:sp>
      <p:sp>
        <p:nvSpPr>
          <p:cNvPr id="6" name="CustomShape 3"/>
          <p:cNvSpPr/>
          <p:nvPr/>
        </p:nvSpPr>
        <p:spPr>
          <a:xfrm>
            <a:off x="626760" y="1086421"/>
            <a:ext cx="8263800" cy="494624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2900" indent="-342900">
              <a:lnSpc>
                <a:spcPct val="100000"/>
              </a:lnSpc>
              <a:spcAft>
                <a:spcPts val="601"/>
              </a:spcAft>
              <a:buFont typeface="Arial" panose="020B0604020202020204" pitchFamily="34" charset="0"/>
              <a:buChar char="•"/>
            </a:pPr>
            <a:r>
              <a:rPr lang="en-US" sz="1900" b="0" i="1" strike="noStrike" spc="-1" dirty="0" smtClean="0">
                <a:latin typeface="Arial"/>
              </a:rPr>
              <a:t>PredictHousing</a:t>
            </a:r>
            <a:r>
              <a:rPr lang="en-US" sz="1900" b="0" strike="noStrike" spc="-1" dirty="0" smtClean="0">
                <a:latin typeface="Arial"/>
              </a:rPr>
              <a:t> module for simulating housing types (model is complete) and assigning households to </a:t>
            </a:r>
            <a:r>
              <a:rPr lang="en-US" sz="1900" b="0" strike="noStrike" spc="-1" dirty="0" err="1" smtClean="0">
                <a:latin typeface="Arial"/>
              </a:rPr>
              <a:t>SimBzones</a:t>
            </a:r>
            <a:r>
              <a:rPr lang="en-US" sz="1900" b="0" strike="noStrike" spc="-1" dirty="0" smtClean="0">
                <a:latin typeface="Arial"/>
              </a:rPr>
              <a:t> based on housing type supplies</a:t>
            </a:r>
            <a:endParaRPr lang="en-US" sz="1900" spc="-1" dirty="0" smtClean="0">
              <a:latin typeface="Arial"/>
            </a:endParaRPr>
          </a:p>
          <a:p>
            <a:pPr marL="342900" indent="-342900">
              <a:lnSpc>
                <a:spcPct val="100000"/>
              </a:lnSpc>
              <a:spcAft>
                <a:spcPts val="601"/>
              </a:spcAft>
              <a:buFont typeface="Arial" panose="020B0604020202020204" pitchFamily="34" charset="0"/>
              <a:buChar char="•"/>
            </a:pPr>
            <a:r>
              <a:rPr lang="en-US" sz="1900" b="0" i="1" strike="noStrike" spc="-1" dirty="0" smtClean="0">
                <a:latin typeface="Arial"/>
              </a:rPr>
              <a:t>LocateEmployment</a:t>
            </a:r>
            <a:r>
              <a:rPr lang="en-US" sz="1900" b="0" strike="noStrike" spc="-1" dirty="0" smtClean="0">
                <a:latin typeface="Arial"/>
              </a:rPr>
              <a:t> module for assigning household workers to place types</a:t>
            </a:r>
            <a:endParaRPr lang="en-US" sz="1900" spc="-1" dirty="0" smtClean="0">
              <a:latin typeface="Arial"/>
            </a:endParaRPr>
          </a:p>
          <a:p>
            <a:pPr marL="342900" indent="-342900">
              <a:lnSpc>
                <a:spcPct val="100000"/>
              </a:lnSpc>
              <a:spcAft>
                <a:spcPts val="601"/>
              </a:spcAft>
              <a:buFont typeface="Arial" panose="020B0604020202020204" pitchFamily="34" charset="0"/>
              <a:buChar char="•"/>
            </a:pPr>
            <a:r>
              <a:rPr lang="en-US" sz="1900" b="0" i="1" strike="noStrike" spc="-1" dirty="0" smtClean="0">
                <a:latin typeface="Arial"/>
              </a:rPr>
              <a:t>Calculate4DMeasures</a:t>
            </a:r>
            <a:r>
              <a:rPr lang="en-US" sz="1900" b="0" strike="noStrike" spc="-1" dirty="0" smtClean="0">
                <a:latin typeface="Arial"/>
              </a:rPr>
              <a:t> module</a:t>
            </a:r>
          </a:p>
          <a:p>
            <a:pPr marL="342900" indent="-342900">
              <a:lnSpc>
                <a:spcPct val="100000"/>
              </a:lnSpc>
              <a:spcAft>
                <a:spcPts val="601"/>
              </a:spcAft>
              <a:buFont typeface="Arial" panose="020B0604020202020204" pitchFamily="34" charset="0"/>
              <a:buChar char="•"/>
            </a:pPr>
            <a:r>
              <a:rPr lang="en-US" sz="1900" i="1" spc="-1" dirty="0" smtClean="0">
                <a:latin typeface="Arial"/>
              </a:rPr>
              <a:t>CalculateUrbanMixMeasure</a:t>
            </a:r>
            <a:r>
              <a:rPr lang="en-US" sz="1900" spc="-1" dirty="0" smtClean="0">
                <a:latin typeface="Arial"/>
              </a:rPr>
              <a:t> module</a:t>
            </a:r>
          </a:p>
          <a:p>
            <a:pPr marL="342900" indent="-342900">
              <a:lnSpc>
                <a:spcPct val="100000"/>
              </a:lnSpc>
              <a:spcAft>
                <a:spcPts val="601"/>
              </a:spcAft>
              <a:buFont typeface="Arial" panose="020B0604020202020204" pitchFamily="34" charset="0"/>
              <a:buChar char="•"/>
            </a:pPr>
            <a:r>
              <a:rPr lang="en-US" sz="1900" b="0" i="1" strike="noStrike" spc="-1" dirty="0" smtClean="0">
                <a:latin typeface="Arial"/>
              </a:rPr>
              <a:t>AssignParking</a:t>
            </a:r>
            <a:r>
              <a:rPr lang="en-US" sz="1900" i="1" spc="-1" dirty="0" smtClean="0">
                <a:latin typeface="Arial"/>
              </a:rPr>
              <a:t>Restrictions</a:t>
            </a:r>
            <a:r>
              <a:rPr lang="en-US" sz="1900" spc="-1" dirty="0" smtClean="0">
                <a:latin typeface="Arial"/>
              </a:rPr>
              <a:t> module</a:t>
            </a:r>
          </a:p>
          <a:p>
            <a:pPr marL="342900" indent="-342900">
              <a:lnSpc>
                <a:spcPct val="100000"/>
              </a:lnSpc>
              <a:spcAft>
                <a:spcPts val="601"/>
              </a:spcAft>
              <a:buFont typeface="Arial" panose="020B0604020202020204" pitchFamily="34" charset="0"/>
              <a:buChar char="•"/>
            </a:pPr>
            <a:r>
              <a:rPr lang="en-US" sz="1900" b="0" i="1" strike="noStrike" spc="-1" dirty="0" smtClean="0">
                <a:latin typeface="Arial"/>
              </a:rPr>
              <a:t>AssignDemandManagement</a:t>
            </a:r>
            <a:r>
              <a:rPr lang="en-US" sz="1900" b="0" strike="noStrike" spc="-1" dirty="0" smtClean="0">
                <a:latin typeface="Arial"/>
              </a:rPr>
              <a:t> module</a:t>
            </a:r>
          </a:p>
          <a:p>
            <a:pPr marL="342900" indent="-342900">
              <a:lnSpc>
                <a:spcPct val="100000"/>
              </a:lnSpc>
              <a:spcAft>
                <a:spcPts val="601"/>
              </a:spcAft>
              <a:buFont typeface="Arial" panose="020B0604020202020204" pitchFamily="34" charset="0"/>
              <a:buChar char="•"/>
            </a:pPr>
            <a:r>
              <a:rPr lang="en-US" sz="1900" i="1" spc="-1" dirty="0" smtClean="0">
                <a:latin typeface="Arial"/>
              </a:rPr>
              <a:t>AssignCarSvcAvailability</a:t>
            </a:r>
            <a:r>
              <a:rPr lang="en-US" sz="1900" spc="-1" dirty="0" smtClean="0">
                <a:latin typeface="Arial"/>
              </a:rPr>
              <a:t> module</a:t>
            </a:r>
          </a:p>
          <a:p>
            <a:pPr marL="342900" indent="-342900">
              <a:lnSpc>
                <a:spcPct val="100000"/>
              </a:lnSpc>
              <a:spcAft>
                <a:spcPts val="601"/>
              </a:spcAft>
              <a:buFont typeface="Arial" panose="020B0604020202020204" pitchFamily="34" charset="0"/>
              <a:buChar char="•"/>
            </a:pPr>
            <a:r>
              <a:rPr lang="en-US" sz="1900" b="0" strike="noStrike" spc="-1" dirty="0" smtClean="0">
                <a:solidFill>
                  <a:schemeClr val="accent2">
                    <a:lumMod val="75000"/>
                  </a:schemeClr>
                </a:solidFill>
                <a:latin typeface="Arial"/>
              </a:rPr>
              <a:t>These modules will use a lot of the code used in the corresponding modules in the VELandUse package</a:t>
            </a:r>
          </a:p>
          <a:p>
            <a:pPr marL="342900" indent="-342900">
              <a:lnSpc>
                <a:spcPct val="100000"/>
              </a:lnSpc>
              <a:spcAft>
                <a:spcPts val="601"/>
              </a:spcAft>
              <a:buFont typeface="Arial" panose="020B0604020202020204" pitchFamily="34" charset="0"/>
              <a:buChar char="•"/>
            </a:pPr>
            <a:r>
              <a:rPr lang="en-US" sz="1900" b="0" strike="noStrike" spc="-1" dirty="0" smtClean="0">
                <a:latin typeface="Arial"/>
              </a:rPr>
              <a:t>Add simulation of distance to transit (D4c measure) to </a:t>
            </a:r>
            <a:r>
              <a:rPr lang="en-US" sz="1900" b="0" i="1" strike="noStrike" spc="-1" dirty="0" smtClean="0">
                <a:latin typeface="Arial"/>
              </a:rPr>
              <a:t>AssignTransitService</a:t>
            </a:r>
            <a:r>
              <a:rPr lang="en-US" sz="1900" b="0" strike="noStrike" spc="-1" dirty="0" smtClean="0">
                <a:latin typeface="Arial"/>
              </a:rPr>
              <a:t> module (model is complete)</a:t>
            </a:r>
          </a:p>
          <a:p>
            <a:pPr marL="342900" indent="-342900">
              <a:lnSpc>
                <a:spcPct val="100000"/>
              </a:lnSpc>
              <a:spcAft>
                <a:spcPts val="601"/>
              </a:spcAft>
              <a:buFont typeface="Arial" panose="020B0604020202020204" pitchFamily="34" charset="0"/>
              <a:buChar char="•"/>
            </a:pPr>
            <a:r>
              <a:rPr lang="en-US" sz="1900" i="1" spc="-1" dirty="0" smtClean="0">
                <a:latin typeface="Arial"/>
              </a:rPr>
              <a:t>BalanceRoadCostsAndTaxes</a:t>
            </a:r>
            <a:r>
              <a:rPr lang="en-US" sz="1900" spc="-1" dirty="0" smtClean="0">
                <a:latin typeface="Arial"/>
              </a:rPr>
              <a:t> module</a:t>
            </a:r>
          </a:p>
          <a:p>
            <a:pPr marL="342900" indent="-342900">
              <a:lnSpc>
                <a:spcPct val="100000"/>
              </a:lnSpc>
              <a:spcAft>
                <a:spcPts val="601"/>
              </a:spcAft>
              <a:buFont typeface="Arial" panose="020B0604020202020204" pitchFamily="34" charset="0"/>
              <a:buChar char="•"/>
            </a:pPr>
            <a:r>
              <a:rPr lang="en-US" sz="1900" spc="-1" dirty="0" smtClean="0">
                <a:latin typeface="Arial"/>
              </a:rPr>
              <a:t>Testing all the modules with Oregon state data </a:t>
            </a:r>
            <a:endParaRPr lang="en-US" sz="1900" b="0" strike="noStrike" spc="-1" dirty="0" smtClean="0">
              <a:latin typeface="Arial"/>
            </a:endParaRPr>
          </a:p>
        </p:txBody>
      </p:sp>
    </p:spTree>
    <p:extLst>
      <p:ext uri="{BB962C8B-B14F-4D97-AF65-F5344CB8AC3E}">
        <p14:creationId xmlns:p14="http://schemas.microsoft.com/office/powerpoint/2010/main" val="20833111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14</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Issues to be Resolved</a:t>
            </a:r>
          </a:p>
        </p:txBody>
      </p:sp>
      <p:sp>
        <p:nvSpPr>
          <p:cNvPr id="225" name="CustomShape 3"/>
          <p:cNvSpPr/>
          <p:nvPr/>
        </p:nvSpPr>
        <p:spPr>
          <a:xfrm>
            <a:off x="511920" y="12826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400" b="0" strike="noStrike" spc="-1" dirty="0">
              <a:latin typeface="Arial"/>
            </a:endParaRPr>
          </a:p>
        </p:txBody>
      </p:sp>
      <p:sp>
        <p:nvSpPr>
          <p:cNvPr id="6" name="CustomShape 3"/>
          <p:cNvSpPr/>
          <p:nvPr/>
        </p:nvSpPr>
        <p:spPr>
          <a:xfrm>
            <a:off x="626760" y="1086421"/>
            <a:ext cx="8263800" cy="494624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r>
              <a:rPr lang="en-US" sz="2000" b="0" strike="noStrike" spc="-1" dirty="0" smtClean="0">
                <a:latin typeface="Arial"/>
              </a:rPr>
              <a:t>Entropy measure of land use mixing (one of the diversity measures used by the multimodal travel model) uses employment by sector to calculate, but an employment split simulation model has proved to be difficult to </a:t>
            </a:r>
            <a:r>
              <a:rPr lang="en-US" sz="2000" spc="-1" dirty="0" smtClean="0">
                <a:latin typeface="Arial"/>
              </a:rPr>
              <a:t>estimate and implement.</a:t>
            </a:r>
          </a:p>
          <a:p>
            <a:pPr marL="800100" lvl="1" indent="-342900">
              <a:spcAft>
                <a:spcPts val="601"/>
              </a:spcAft>
              <a:buFont typeface="Arial" panose="020B0604020202020204" pitchFamily="34" charset="0"/>
              <a:buChar char="•"/>
            </a:pPr>
            <a:r>
              <a:rPr lang="en-US" sz="2000" b="0" strike="noStrike" spc="-1" dirty="0" smtClean="0">
                <a:latin typeface="Arial"/>
              </a:rPr>
              <a:t>Proposal: estimate entropy measure model measure directly, eliminating the intermediate step of simulating employment sector split</a:t>
            </a:r>
          </a:p>
          <a:p>
            <a:pPr>
              <a:spcBef>
                <a:spcPts val="2400"/>
              </a:spcBef>
              <a:spcAft>
                <a:spcPts val="601"/>
              </a:spcAft>
            </a:pPr>
            <a:r>
              <a:rPr lang="en-US" sz="2000" spc="-1" dirty="0" smtClean="0">
                <a:latin typeface="Arial"/>
              </a:rPr>
              <a:t>Places types will be used for identifying TDM, parking, car service access policies, but the number of types would result in input files with large numbers of columns:</a:t>
            </a:r>
          </a:p>
          <a:p>
            <a:pPr marL="800100" lvl="1" indent="-342900">
              <a:spcAft>
                <a:spcPts val="601"/>
              </a:spcAft>
              <a:buFont typeface="Arial" panose="020B0604020202020204" pitchFamily="34" charset="0"/>
              <a:buChar char="•"/>
            </a:pPr>
            <a:r>
              <a:rPr lang="en-US" sz="2000" b="0" strike="noStrike" spc="-1" dirty="0" smtClean="0">
                <a:latin typeface="Arial"/>
              </a:rPr>
              <a:t>For example: If parking policy varies by area type and development type (12 combinations) the parking table would need 72 columns to account for the 6 parking policy inputs.</a:t>
            </a:r>
          </a:p>
          <a:p>
            <a:pPr marL="800100" lvl="1" indent="-342900">
              <a:spcAft>
                <a:spcPts val="601"/>
              </a:spcAft>
              <a:buFont typeface="Arial" panose="020B0604020202020204" pitchFamily="34" charset="0"/>
              <a:buChar char="•"/>
            </a:pPr>
            <a:r>
              <a:rPr lang="en-US" sz="2000" spc="-1" dirty="0" smtClean="0">
                <a:latin typeface="Arial"/>
              </a:rPr>
              <a:t>Possibilities: limit types for distinguishing policies, split input files</a:t>
            </a:r>
            <a:endParaRPr lang="en-US" sz="2000" b="0" strike="noStrike" spc="-1" dirty="0" smtClean="0">
              <a:latin typeface="Arial"/>
            </a:endParaRPr>
          </a:p>
        </p:txBody>
      </p:sp>
    </p:spTree>
    <p:extLst>
      <p:ext uri="{BB962C8B-B14F-4D97-AF65-F5344CB8AC3E}">
        <p14:creationId xmlns:p14="http://schemas.microsoft.com/office/powerpoint/2010/main" val="231545463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Azone</a:t>
            </a:r>
            <a:r>
              <a:rPr lang="en-US" dirty="0" smtClean="0"/>
              <a:t> place types</a:t>
            </a:r>
            <a:br>
              <a:rPr lang="en-US" dirty="0" smtClean="0"/>
            </a:br>
            <a:r>
              <a:rPr lang="en-US" sz="2800" dirty="0" smtClean="0"/>
              <a:t>inputs for TDM, Parking, </a:t>
            </a:r>
            <a:r>
              <a:rPr lang="en-US" sz="2800" dirty="0" err="1" smtClean="0"/>
              <a:t>CarSvc</a:t>
            </a:r>
            <a:endParaRPr lang="en-US" dirty="0"/>
          </a:p>
        </p:txBody>
      </p:sp>
      <p:sp>
        <p:nvSpPr>
          <p:cNvPr id="3" name="Subtitle 2"/>
          <p:cNvSpPr>
            <a:spLocks noGrp="1"/>
          </p:cNvSpPr>
          <p:nvPr>
            <p:ph type="subTitle"/>
          </p:nvPr>
        </p:nvSpPr>
        <p:spPr>
          <a:xfrm>
            <a:off x="313509" y="2179286"/>
            <a:ext cx="8229240" cy="3977280"/>
          </a:xfrm>
        </p:spPr>
        <p:txBody>
          <a:bodyPr>
            <a:normAutofit/>
          </a:bodyPr>
          <a:lstStyle/>
          <a:p>
            <a:r>
              <a:rPr lang="en-US" dirty="0" smtClean="0"/>
              <a:t>Area Type</a:t>
            </a:r>
          </a:p>
          <a:p>
            <a:pPr lvl="1"/>
            <a:r>
              <a:rPr lang="en-US" dirty="0" smtClean="0"/>
              <a:t>Center</a:t>
            </a:r>
          </a:p>
          <a:p>
            <a:pPr lvl="1"/>
            <a:r>
              <a:rPr lang="en-US" dirty="0" smtClean="0"/>
              <a:t>Inner</a:t>
            </a:r>
          </a:p>
          <a:p>
            <a:pPr lvl="1"/>
            <a:r>
              <a:rPr lang="en-US" dirty="0" smtClean="0"/>
              <a:t>Outer</a:t>
            </a:r>
          </a:p>
          <a:p>
            <a:pPr lvl="1"/>
            <a:r>
              <a:rPr lang="en-US" dirty="0" smtClean="0"/>
              <a:t>Fringe</a:t>
            </a:r>
          </a:p>
          <a:p>
            <a:r>
              <a:rPr lang="en-US" dirty="0" smtClean="0"/>
              <a:t>Development Type</a:t>
            </a:r>
          </a:p>
          <a:p>
            <a:pPr lvl="1"/>
            <a:r>
              <a:rPr lang="en-US" dirty="0" smtClean="0"/>
              <a:t>Residential</a:t>
            </a:r>
          </a:p>
          <a:p>
            <a:pPr lvl="1"/>
            <a:r>
              <a:rPr lang="en-US" dirty="0" smtClean="0"/>
              <a:t>Employment</a:t>
            </a:r>
          </a:p>
          <a:p>
            <a:pPr lvl="1"/>
            <a:r>
              <a:rPr lang="en-US" dirty="0" smtClean="0"/>
              <a:t>Mixed</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88863143"/>
              </p:ext>
            </p:extLst>
          </p:nvPr>
        </p:nvGraphicFramePr>
        <p:xfrm>
          <a:off x="2812509" y="1418400"/>
          <a:ext cx="6096000" cy="2561046"/>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3485604544"/>
                    </a:ext>
                  </a:extLst>
                </a:gridCol>
                <a:gridCol w="1219200">
                  <a:extLst>
                    <a:ext uri="{9D8B030D-6E8A-4147-A177-3AD203B41FA5}">
                      <a16:colId xmlns:a16="http://schemas.microsoft.com/office/drawing/2014/main" val="3761581575"/>
                    </a:ext>
                  </a:extLst>
                </a:gridCol>
                <a:gridCol w="1219200">
                  <a:extLst>
                    <a:ext uri="{9D8B030D-6E8A-4147-A177-3AD203B41FA5}">
                      <a16:colId xmlns:a16="http://schemas.microsoft.com/office/drawing/2014/main" val="240585401"/>
                    </a:ext>
                  </a:extLst>
                </a:gridCol>
                <a:gridCol w="1219200">
                  <a:extLst>
                    <a:ext uri="{9D8B030D-6E8A-4147-A177-3AD203B41FA5}">
                      <a16:colId xmlns:a16="http://schemas.microsoft.com/office/drawing/2014/main" val="4057288770"/>
                    </a:ext>
                  </a:extLst>
                </a:gridCol>
                <a:gridCol w="1219200">
                  <a:extLst>
                    <a:ext uri="{9D8B030D-6E8A-4147-A177-3AD203B41FA5}">
                      <a16:colId xmlns:a16="http://schemas.microsoft.com/office/drawing/2014/main" val="1622849808"/>
                    </a:ext>
                  </a:extLst>
                </a:gridCol>
              </a:tblGrid>
              <a:tr h="366486">
                <a:tc>
                  <a:txBody>
                    <a:bodyPr/>
                    <a:lstStyle/>
                    <a:p>
                      <a:endParaRPr lang="en-US" dirty="0"/>
                    </a:p>
                  </a:txBody>
                  <a:tcPr/>
                </a:tc>
                <a:tc>
                  <a:txBody>
                    <a:bodyPr/>
                    <a:lstStyle/>
                    <a:p>
                      <a:r>
                        <a:rPr lang="en-US" dirty="0" smtClean="0"/>
                        <a:t>Center</a:t>
                      </a:r>
                      <a:endParaRPr lang="en-US" dirty="0"/>
                    </a:p>
                  </a:txBody>
                  <a:tcPr/>
                </a:tc>
                <a:tc>
                  <a:txBody>
                    <a:bodyPr/>
                    <a:lstStyle/>
                    <a:p>
                      <a:r>
                        <a:rPr lang="en-US" dirty="0" smtClean="0"/>
                        <a:t>Inn</a:t>
                      </a:r>
                      <a:endParaRPr lang="en-US" dirty="0"/>
                    </a:p>
                  </a:txBody>
                  <a:tcPr/>
                </a:tc>
                <a:tc>
                  <a:txBody>
                    <a:bodyPr/>
                    <a:lstStyle/>
                    <a:p>
                      <a:r>
                        <a:rPr lang="en-US" dirty="0" smtClean="0"/>
                        <a:t>Out</a:t>
                      </a:r>
                      <a:endParaRPr lang="en-US" dirty="0"/>
                    </a:p>
                  </a:txBody>
                  <a:tcPr/>
                </a:tc>
                <a:tc>
                  <a:txBody>
                    <a:bodyPr/>
                    <a:lstStyle/>
                    <a:p>
                      <a:r>
                        <a:rPr lang="en-US" dirty="0" smtClean="0"/>
                        <a:t>Fringe</a:t>
                      </a:r>
                      <a:endParaRPr lang="en-US" dirty="0"/>
                    </a:p>
                  </a:txBody>
                  <a:tcPr/>
                </a:tc>
                <a:extLst>
                  <a:ext uri="{0D108BD9-81ED-4DB2-BD59-A6C34878D82A}">
                    <a16:rowId xmlns:a16="http://schemas.microsoft.com/office/drawing/2014/main" val="2050501716"/>
                  </a:ext>
                </a:extLst>
              </a:tr>
              <a:tr h="370840">
                <a:tc>
                  <a:txBody>
                    <a:bodyPr/>
                    <a:lstStyle/>
                    <a:p>
                      <a:r>
                        <a:rPr lang="en-US" dirty="0" smtClean="0"/>
                        <a:t>Mixed</a:t>
                      </a:r>
                      <a:endParaRPr lang="en-US" dirty="0"/>
                    </a:p>
                  </a:txBody>
                  <a:tcPr/>
                </a:tc>
                <a:tc>
                  <a:txBody>
                    <a:bodyPr/>
                    <a:lstStyle/>
                    <a:p>
                      <a:r>
                        <a:rPr lang="en-US" dirty="0" smtClean="0"/>
                        <a:t>Hi </a:t>
                      </a:r>
                      <a:r>
                        <a:rPr lang="en-US" dirty="0" err="1" smtClean="0"/>
                        <a:t>Pkg</a:t>
                      </a:r>
                      <a:r>
                        <a:rPr lang="en-US" dirty="0" smtClean="0"/>
                        <a:t> restriction</a:t>
                      </a:r>
                      <a:endParaRPr lang="en-US"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Hi </a:t>
                      </a:r>
                      <a:r>
                        <a:rPr lang="en-US" dirty="0" err="1" smtClean="0"/>
                        <a:t>Pkg</a:t>
                      </a:r>
                      <a:r>
                        <a:rPr lang="en-US" dirty="0" smtClean="0"/>
                        <a:t> restriction</a:t>
                      </a:r>
                    </a:p>
                    <a:p>
                      <a:endParaRPr lang="en-US"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 </a:t>
                      </a:r>
                      <a:r>
                        <a:rPr lang="en-US" dirty="0" err="1" smtClean="0"/>
                        <a:t>Pkg</a:t>
                      </a:r>
                      <a:r>
                        <a:rPr lang="en-US" dirty="0" smtClean="0"/>
                        <a:t> restriction</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Low </a:t>
                      </a:r>
                      <a:r>
                        <a:rPr lang="en-US" dirty="0" err="1" smtClean="0"/>
                        <a:t>Pkg</a:t>
                      </a:r>
                      <a:r>
                        <a:rPr lang="en-US" dirty="0" smtClean="0"/>
                        <a:t> restriction</a:t>
                      </a:r>
                    </a:p>
                    <a:p>
                      <a:endParaRPr lang="en-US" dirty="0"/>
                    </a:p>
                  </a:txBody>
                  <a:tcPr>
                    <a:solidFill>
                      <a:srgbClr val="92D050"/>
                    </a:solidFill>
                  </a:tcPr>
                </a:tc>
                <a:extLst>
                  <a:ext uri="{0D108BD9-81ED-4DB2-BD59-A6C34878D82A}">
                    <a16:rowId xmlns:a16="http://schemas.microsoft.com/office/drawing/2014/main" val="4022121946"/>
                  </a:ext>
                </a:extLst>
              </a:tr>
              <a:tr h="370840">
                <a:tc>
                  <a:txBody>
                    <a:bodyPr/>
                    <a:lstStyle/>
                    <a:p>
                      <a:r>
                        <a:rPr lang="en-US" dirty="0" err="1" smtClean="0"/>
                        <a:t>Emp</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smtClean="0">
                          <a:ln>
                            <a:noFill/>
                          </a:ln>
                          <a:solidFill>
                            <a:prstClr val="black"/>
                          </a:solidFill>
                          <a:effectLst/>
                          <a:uLnTx/>
                          <a:uFillTx/>
                          <a:latin typeface="Arial"/>
                        </a:rPr>
                        <a:t>M Pkg restriction</a:t>
                      </a:r>
                      <a:endParaRPr kumimoji="0" lang="en-US" sz="1800" b="0" i="0" u="none" strike="noStrike" kern="1200" cap="none" spc="0" normalizeH="0" baseline="0" noProof="0" dirty="0" smtClean="0">
                        <a:ln>
                          <a:noFill/>
                        </a:ln>
                        <a:solidFill>
                          <a:prstClr val="black"/>
                        </a:solidFill>
                        <a:effectLst/>
                        <a:uLnTx/>
                        <a:uFillTx/>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smtClean="0">
                          <a:ln>
                            <a:noFill/>
                          </a:ln>
                          <a:solidFill>
                            <a:prstClr val="black"/>
                          </a:solidFill>
                          <a:effectLst/>
                          <a:uLnTx/>
                          <a:uFillTx/>
                          <a:latin typeface="Arial"/>
                        </a:rPr>
                        <a:t>M Pkg restriction</a:t>
                      </a:r>
                      <a:endParaRPr kumimoji="0" lang="en-US" sz="1800" b="0" i="0" u="none" strike="noStrike" kern="1200" cap="none" spc="0" normalizeH="0" baseline="0" noProof="0" dirty="0" smtClean="0">
                        <a:ln>
                          <a:noFill/>
                        </a:ln>
                        <a:solidFill>
                          <a:prstClr val="black"/>
                        </a:solidFill>
                        <a:effectLst/>
                        <a:uLnTx/>
                        <a:uFillTx/>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a:rPr>
                        <a:t>M </a:t>
                      </a:r>
                      <a:r>
                        <a:rPr kumimoji="0" lang="en-US" sz="1800" b="0" i="0" u="none" strike="noStrike" kern="1200" cap="none" spc="0" normalizeH="0" baseline="0" noProof="0" dirty="0" err="1" smtClean="0">
                          <a:ln>
                            <a:noFill/>
                          </a:ln>
                          <a:solidFill>
                            <a:prstClr val="black"/>
                          </a:solidFill>
                          <a:effectLst/>
                          <a:uLnTx/>
                          <a:uFillTx/>
                          <a:latin typeface="Arial"/>
                        </a:rPr>
                        <a:t>Pkg</a:t>
                      </a:r>
                      <a:r>
                        <a:rPr kumimoji="0" lang="en-US" sz="1800" b="0" i="0" u="none" strike="noStrike" kern="1200" cap="none" spc="0" normalizeH="0" baseline="0" noProof="0" dirty="0" smtClean="0">
                          <a:ln>
                            <a:noFill/>
                          </a:ln>
                          <a:solidFill>
                            <a:prstClr val="black"/>
                          </a:solidFill>
                          <a:effectLst/>
                          <a:uLnTx/>
                          <a:uFillTx/>
                          <a:latin typeface="Arial"/>
                        </a:rPr>
                        <a:t> restriction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Low </a:t>
                      </a:r>
                      <a:r>
                        <a:rPr lang="en-US" dirty="0" err="1" smtClean="0"/>
                        <a:t>Pkg</a:t>
                      </a:r>
                      <a:r>
                        <a:rPr lang="en-US" dirty="0" smtClean="0"/>
                        <a:t> restriction</a:t>
                      </a:r>
                    </a:p>
                  </a:txBody>
                  <a:tcPr>
                    <a:solidFill>
                      <a:srgbClr val="92D050"/>
                    </a:solidFill>
                  </a:tcPr>
                </a:tc>
                <a:extLst>
                  <a:ext uri="{0D108BD9-81ED-4DB2-BD59-A6C34878D82A}">
                    <a16:rowId xmlns:a16="http://schemas.microsoft.com/office/drawing/2014/main" val="2289106668"/>
                  </a:ext>
                </a:extLst>
              </a:tr>
              <a:tr h="370840">
                <a:tc>
                  <a:txBody>
                    <a:bodyPr/>
                    <a:lstStyle/>
                    <a:p>
                      <a:r>
                        <a:rPr lang="en-US" dirty="0" smtClean="0"/>
                        <a:t>Res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a:rPr>
                        <a:t>Low </a:t>
                      </a:r>
                      <a:r>
                        <a:rPr kumimoji="0" lang="en-US" sz="1800" b="0" i="0" u="none" strike="noStrike" kern="1200" cap="none" spc="0" normalizeH="0" baseline="0" noProof="0" dirty="0" err="1" smtClean="0">
                          <a:ln>
                            <a:noFill/>
                          </a:ln>
                          <a:solidFill>
                            <a:prstClr val="black"/>
                          </a:solidFill>
                          <a:effectLst/>
                          <a:uLnTx/>
                          <a:uFillTx/>
                          <a:latin typeface="Arial"/>
                        </a:rPr>
                        <a:t>Pkg</a:t>
                      </a:r>
                      <a:r>
                        <a:rPr kumimoji="0" lang="en-US" sz="1800" b="0" i="0" u="none" strike="noStrike" kern="1200" cap="none" spc="0" normalizeH="0" baseline="0" noProof="0" dirty="0" smtClean="0">
                          <a:ln>
                            <a:noFill/>
                          </a:ln>
                          <a:solidFill>
                            <a:prstClr val="black"/>
                          </a:solidFill>
                          <a:effectLst/>
                          <a:uLnTx/>
                          <a:uFillTx/>
                          <a:latin typeface="Arial"/>
                        </a:rPr>
                        <a:t> restriction</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a:rPr>
                        <a:t>Low </a:t>
                      </a:r>
                      <a:r>
                        <a:rPr kumimoji="0" lang="en-US" sz="1800" b="0" i="0" u="none" strike="noStrike" kern="1200" cap="none" spc="0" normalizeH="0" baseline="0" noProof="0" dirty="0" err="1" smtClean="0">
                          <a:ln>
                            <a:noFill/>
                          </a:ln>
                          <a:solidFill>
                            <a:prstClr val="black"/>
                          </a:solidFill>
                          <a:effectLst/>
                          <a:uLnTx/>
                          <a:uFillTx/>
                          <a:latin typeface="Arial"/>
                        </a:rPr>
                        <a:t>Pkg</a:t>
                      </a:r>
                      <a:r>
                        <a:rPr kumimoji="0" lang="en-US" sz="1800" b="0" i="0" u="none" strike="noStrike" kern="1200" cap="none" spc="0" normalizeH="0" baseline="0" noProof="0" dirty="0" smtClean="0">
                          <a:ln>
                            <a:noFill/>
                          </a:ln>
                          <a:solidFill>
                            <a:prstClr val="black"/>
                          </a:solidFill>
                          <a:effectLst/>
                          <a:uLnTx/>
                          <a:uFillTx/>
                          <a:latin typeface="Arial"/>
                        </a:rPr>
                        <a:t> restriction</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a:rPr>
                        <a:t>Low </a:t>
                      </a:r>
                      <a:r>
                        <a:rPr kumimoji="0" lang="en-US" sz="1800" b="0" i="0" u="none" strike="noStrike" kern="1200" cap="none" spc="0" normalizeH="0" baseline="0" noProof="0" dirty="0" err="1" smtClean="0">
                          <a:ln>
                            <a:noFill/>
                          </a:ln>
                          <a:solidFill>
                            <a:prstClr val="black"/>
                          </a:solidFill>
                          <a:effectLst/>
                          <a:uLnTx/>
                          <a:uFillTx/>
                          <a:latin typeface="Arial"/>
                        </a:rPr>
                        <a:t>Pkg</a:t>
                      </a:r>
                      <a:r>
                        <a:rPr kumimoji="0" lang="en-US" sz="1800" b="0" i="0" u="none" strike="noStrike" kern="1200" cap="none" spc="0" normalizeH="0" baseline="0" noProof="0" dirty="0" smtClean="0">
                          <a:ln>
                            <a:noFill/>
                          </a:ln>
                          <a:solidFill>
                            <a:prstClr val="black"/>
                          </a:solidFill>
                          <a:effectLst/>
                          <a:uLnTx/>
                          <a:uFillTx/>
                          <a:latin typeface="Arial"/>
                        </a:rPr>
                        <a:t> restriction</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Low </a:t>
                      </a:r>
                      <a:r>
                        <a:rPr lang="en-US" dirty="0" err="1" smtClean="0"/>
                        <a:t>Pkg</a:t>
                      </a:r>
                      <a:r>
                        <a:rPr lang="en-US" dirty="0" smtClean="0"/>
                        <a:t> restriction</a:t>
                      </a:r>
                    </a:p>
                  </a:txBody>
                  <a:tcPr>
                    <a:solidFill>
                      <a:srgbClr val="92D050"/>
                    </a:solidFill>
                  </a:tcPr>
                </a:tc>
                <a:extLst>
                  <a:ext uri="{0D108BD9-81ED-4DB2-BD59-A6C34878D82A}">
                    <a16:rowId xmlns:a16="http://schemas.microsoft.com/office/drawing/2014/main" val="4151936675"/>
                  </a:ext>
                </a:extLst>
              </a:tr>
            </a:tbl>
          </a:graphicData>
        </a:graphic>
      </p:graphicFrame>
    </p:spTree>
    <p:extLst>
      <p:ext uri="{BB962C8B-B14F-4D97-AF65-F5344CB8AC3E}">
        <p14:creationId xmlns:p14="http://schemas.microsoft.com/office/powerpoint/2010/main" val="2779322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16</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a:bodyPr>
          <a:lstStyle/>
          <a:p>
            <a:pPr>
              <a:lnSpc>
                <a:spcPct val="90000"/>
              </a:lnSpc>
            </a:pPr>
            <a:r>
              <a:rPr lang="en-US" sz="3200" b="1" strike="noStrike" spc="-100" dirty="0" smtClean="0">
                <a:solidFill>
                  <a:srgbClr val="FFFFFF"/>
                </a:solidFill>
                <a:latin typeface="Calibri Light"/>
                <a:ea typeface="DejaVu Sans"/>
              </a:rPr>
              <a:t>Review Estimated Models for Bzone Synthesis</a:t>
            </a:r>
          </a:p>
        </p:txBody>
      </p:sp>
      <p:sp>
        <p:nvSpPr>
          <p:cNvPr id="225" name="CustomShape 3"/>
          <p:cNvSpPr/>
          <p:nvPr/>
        </p:nvSpPr>
        <p:spPr>
          <a:xfrm>
            <a:off x="593460" y="12772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r>
              <a:rPr lang="en-US" sz="2400" b="0" strike="noStrike" spc="-1" dirty="0" smtClean="0">
                <a:latin typeface="Arial"/>
              </a:rPr>
              <a:t>Questions?</a:t>
            </a:r>
          </a:p>
          <a:p>
            <a:pPr>
              <a:lnSpc>
                <a:spcPct val="100000"/>
              </a:lnSpc>
              <a:spcAft>
                <a:spcPts val="601"/>
              </a:spcAft>
            </a:pPr>
            <a:r>
              <a:rPr lang="en-US" sz="2400" spc="-1" dirty="0" smtClean="0">
                <a:latin typeface="Arial"/>
              </a:rPr>
              <a:t>Comments?</a:t>
            </a:r>
            <a:endParaRPr lang="en-US" sz="2400" b="0" strike="noStrike" spc="-1" dirty="0">
              <a:latin typeface="Arial"/>
            </a:endParaRPr>
          </a:p>
        </p:txBody>
      </p:sp>
      <p:sp>
        <p:nvSpPr>
          <p:cNvPr id="6" name="CustomShape 3"/>
          <p:cNvSpPr/>
          <p:nvPr/>
        </p:nvSpPr>
        <p:spPr>
          <a:xfrm>
            <a:off x="626760" y="1086421"/>
            <a:ext cx="8263800" cy="494624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000" b="0" strike="noStrike" spc="-1" dirty="0" smtClean="0">
              <a:latin typeface="Arial"/>
            </a:endParaRPr>
          </a:p>
        </p:txBody>
      </p:sp>
    </p:spTree>
    <p:extLst>
      <p:ext uri="{BB962C8B-B14F-4D97-AF65-F5344CB8AC3E}">
        <p14:creationId xmlns:p14="http://schemas.microsoft.com/office/powerpoint/2010/main" val="232752606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8572680" y="0"/>
            <a:ext cx="569160" cy="518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fld id="{1DA950DE-CBBF-42CF-890D-00A78EF5CBC3}" type="slidenum">
              <a:rPr lang="en-US" sz="1800" b="0" strike="noStrike" spc="-1">
                <a:solidFill>
                  <a:srgbClr val="000000"/>
                </a:solidFill>
                <a:latin typeface="Calibri Light"/>
                <a:ea typeface="DejaVu Sans"/>
              </a:rPr>
              <a:t>17</a:t>
            </a:fld>
            <a:endParaRPr lang="en-US" sz="1800" b="0" strike="noStrike" spc="-1">
              <a:latin typeface="Arial"/>
            </a:endParaRPr>
          </a:p>
        </p:txBody>
      </p:sp>
      <p:sp>
        <p:nvSpPr>
          <p:cNvPr id="224" name="CustomShape 2"/>
          <p:cNvSpPr/>
          <p:nvPr/>
        </p:nvSpPr>
        <p:spPr>
          <a:xfrm>
            <a:off x="0" y="-4320"/>
            <a:ext cx="9141480" cy="911880"/>
          </a:xfrm>
          <a:prstGeom prst="rect">
            <a:avLst/>
          </a:prstGeom>
          <a:solidFill>
            <a:srgbClr val="729FCF"/>
          </a:solidFill>
          <a:ln>
            <a:noFill/>
          </a:ln>
        </p:spPr>
        <p:style>
          <a:lnRef idx="0">
            <a:scrgbClr r="0" g="0" b="0"/>
          </a:lnRef>
          <a:fillRef idx="0">
            <a:scrgbClr r="0" g="0" b="0"/>
          </a:fillRef>
          <a:effectRef idx="0">
            <a:scrgbClr r="0" g="0" b="0"/>
          </a:effectRef>
          <a:fontRef idx="minor"/>
        </p:style>
        <p:txBody>
          <a:bodyPr lIns="365760" tIns="45000" rIns="365760" bIns="45000" anchor="ctr">
            <a:normAutofit lnSpcReduction="10000"/>
          </a:bodyPr>
          <a:lstStyle/>
          <a:p>
            <a:pPr>
              <a:lnSpc>
                <a:spcPct val="90000"/>
              </a:lnSpc>
            </a:pPr>
            <a:r>
              <a:rPr lang="en-US" sz="3200" b="1" strike="noStrike" spc="-100" dirty="0" smtClean="0">
                <a:solidFill>
                  <a:srgbClr val="FFFFFF"/>
                </a:solidFill>
                <a:latin typeface="Calibri Light"/>
                <a:ea typeface="DejaVu Sans"/>
              </a:rPr>
              <a:t>Overview and Comparison of VE-RSPM and VE-State Inputs</a:t>
            </a:r>
          </a:p>
        </p:txBody>
      </p:sp>
      <p:sp>
        <p:nvSpPr>
          <p:cNvPr id="225" name="CustomShape 3"/>
          <p:cNvSpPr/>
          <p:nvPr/>
        </p:nvSpPr>
        <p:spPr>
          <a:xfrm>
            <a:off x="593460" y="1277280"/>
            <a:ext cx="8263800" cy="4303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r>
              <a:rPr lang="en-US" sz="2400" b="0" strike="noStrike" spc="-1" dirty="0" smtClean="0">
                <a:latin typeface="Arial"/>
              </a:rPr>
              <a:t>Review draft document and spreadsheet</a:t>
            </a:r>
            <a:endParaRPr lang="en-US" sz="2400" b="0" strike="noStrike" spc="-1" dirty="0">
              <a:latin typeface="Arial"/>
            </a:endParaRPr>
          </a:p>
        </p:txBody>
      </p:sp>
      <p:sp>
        <p:nvSpPr>
          <p:cNvPr id="6" name="CustomShape 3"/>
          <p:cNvSpPr/>
          <p:nvPr/>
        </p:nvSpPr>
        <p:spPr>
          <a:xfrm>
            <a:off x="626760" y="1086421"/>
            <a:ext cx="8263800" cy="494624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Aft>
                <a:spcPts val="601"/>
              </a:spcAft>
            </a:pPr>
            <a:endParaRPr lang="en-US" sz="2000" b="0" strike="noStrike" spc="-1" dirty="0" smtClean="0">
              <a:latin typeface="Arial"/>
            </a:endParaRPr>
          </a:p>
        </p:txBody>
      </p:sp>
    </p:spTree>
    <p:extLst>
      <p:ext uri="{BB962C8B-B14F-4D97-AF65-F5344CB8AC3E}">
        <p14:creationId xmlns:p14="http://schemas.microsoft.com/office/powerpoint/2010/main" val="330916800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Metropolitan</Template>
  <TotalTime>5991</TotalTime>
  <Words>1164</Words>
  <Application>Microsoft Office PowerPoint</Application>
  <PresentationFormat>On-screen Show (4:3)</PresentationFormat>
  <Paragraphs>373</Paragraphs>
  <Slides>17</Slides>
  <Notes>15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Arial</vt:lpstr>
      <vt:lpstr>Calibri Light</vt:lpstr>
      <vt:lpstr>DejaVu Sans</vt:lpstr>
      <vt:lpstr>Symbol</vt:lpstr>
      <vt:lpstr>Times New Roman</vt:lpstr>
      <vt:lpstr>Wingdings</vt:lpstr>
      <vt:lpstr>Office Theme</vt:lpstr>
      <vt:lpstr>Office Theme</vt:lpstr>
      <vt:lpstr>Office Theme</vt:lpstr>
      <vt:lpstr>VE-State Review Meeting December 18, 2018 </vt:lpstr>
      <vt:lpstr>Series of Meetings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Azone place types inputs for TDM, Parking, CarSvc</vt:lpstr>
      <vt:lpstr>PowerPoint Presentation</vt:lpstr>
      <vt:lpstr>PowerPoint Presentation</vt:lpstr>
    </vt:vector>
  </TitlesOfParts>
  <Company>Oregon Dept of Transportation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VisionEval Open Source Project  GreenSTEP family of models</dc:title>
  <dc:subject/>
  <dc:creator>ODOT User</dc:creator>
  <dc:description/>
  <cp:lastModifiedBy>WEIDNER Tara J</cp:lastModifiedBy>
  <cp:revision>339</cp:revision>
  <cp:lastPrinted>2015-10-16T23:27:53Z</cp:lastPrinted>
  <dcterms:created xsi:type="dcterms:W3CDTF">2015-10-16T00:41:39Z</dcterms:created>
  <dcterms:modified xsi:type="dcterms:W3CDTF">2018-12-18T22:21:48Z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Company">
    <vt:lpwstr>Oregon Dept of Transportation</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17</vt:i4>
  </property>
  <property fmtid="{D5CDD505-2E9C-101B-9397-08002B2CF9AE}" pid="9" name="PresentationFormat">
    <vt:lpwstr>On-screen Show (4:3)</vt:lpwstr>
  </property>
  <property fmtid="{D5CDD505-2E9C-101B-9397-08002B2CF9AE}" pid="10" name="ScaleCrop">
    <vt:bool>false</vt:bool>
  </property>
  <property fmtid="{D5CDD505-2E9C-101B-9397-08002B2CF9AE}" pid="11" name="ShareDoc">
    <vt:bool>false</vt:bool>
  </property>
  <property fmtid="{D5CDD505-2E9C-101B-9397-08002B2CF9AE}" pid="12" name="Slides">
    <vt:i4>17</vt:i4>
  </property>
</Properties>
</file>